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1" r:id="rId2"/>
    <p:sldId id="256" r:id="rId3"/>
    <p:sldId id="257" r:id="rId4"/>
    <p:sldId id="259" r:id="rId5"/>
    <p:sldId id="258" r:id="rId6"/>
    <p:sldId id="260" r:id="rId7"/>
    <p:sldId id="261" r:id="rId8"/>
    <p:sldId id="263" r:id="rId9"/>
    <p:sldId id="262" r:id="rId10"/>
    <p:sldId id="264" r:id="rId11"/>
    <p:sldId id="265" r:id="rId12"/>
    <p:sldId id="267" r:id="rId13"/>
    <p:sldId id="266" r:id="rId14"/>
    <p:sldId id="268" r:id="rId15"/>
    <p:sldId id="269" r:id="rId16"/>
    <p:sldId id="270" r:id="rId17"/>
    <p:sldId id="272" r:id="rId18"/>
    <p:sldId id="273" r:id="rId1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1" d="100"/>
          <a:sy n="41" d="100"/>
        </p:scale>
        <p:origin x="2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5D7E9-E16D-45A6-9705-E53C772B7143}" type="datetimeFigureOut">
              <a:rPr lang="en-GB" smtClean="0"/>
              <a:t>27/04/2024</a:t>
            </a:fld>
            <a:endParaRPr lang="en-GB"/>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9828E-5F41-4873-BFEE-E21558B158B8}" type="slidenum">
              <a:rPr lang="en-GB" smtClean="0"/>
              <a:t>‹N°›</a:t>
            </a:fld>
            <a:endParaRPr lang="en-GB"/>
          </a:p>
        </p:txBody>
      </p:sp>
    </p:spTree>
    <p:extLst>
      <p:ext uri="{BB962C8B-B14F-4D97-AF65-F5344CB8AC3E}">
        <p14:creationId xmlns:p14="http://schemas.microsoft.com/office/powerpoint/2010/main" val="58839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11</a:t>
            </a:fld>
            <a:endParaRPr lang="en-GB"/>
          </a:p>
        </p:txBody>
      </p:sp>
    </p:spTree>
    <p:extLst>
      <p:ext uri="{BB962C8B-B14F-4D97-AF65-F5344CB8AC3E}">
        <p14:creationId xmlns:p14="http://schemas.microsoft.com/office/powerpoint/2010/main" val="33409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12</a:t>
            </a:fld>
            <a:endParaRPr lang="en-GB"/>
          </a:p>
        </p:txBody>
      </p:sp>
    </p:spTree>
    <p:extLst>
      <p:ext uri="{BB962C8B-B14F-4D97-AF65-F5344CB8AC3E}">
        <p14:creationId xmlns:p14="http://schemas.microsoft.com/office/powerpoint/2010/main" val="367033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13</a:t>
            </a:fld>
            <a:endParaRPr lang="en-GB"/>
          </a:p>
        </p:txBody>
      </p:sp>
    </p:spTree>
    <p:extLst>
      <p:ext uri="{BB962C8B-B14F-4D97-AF65-F5344CB8AC3E}">
        <p14:creationId xmlns:p14="http://schemas.microsoft.com/office/powerpoint/2010/main" val="290465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14</a:t>
            </a:fld>
            <a:endParaRPr lang="en-GB"/>
          </a:p>
        </p:txBody>
      </p:sp>
    </p:spTree>
    <p:extLst>
      <p:ext uri="{BB962C8B-B14F-4D97-AF65-F5344CB8AC3E}">
        <p14:creationId xmlns:p14="http://schemas.microsoft.com/office/powerpoint/2010/main" val="370935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15</a:t>
            </a:fld>
            <a:endParaRPr lang="en-GB"/>
          </a:p>
        </p:txBody>
      </p:sp>
    </p:spTree>
    <p:extLst>
      <p:ext uri="{BB962C8B-B14F-4D97-AF65-F5344CB8AC3E}">
        <p14:creationId xmlns:p14="http://schemas.microsoft.com/office/powerpoint/2010/main" val="315702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16</a:t>
            </a:fld>
            <a:endParaRPr lang="en-GB"/>
          </a:p>
        </p:txBody>
      </p:sp>
    </p:spTree>
    <p:extLst>
      <p:ext uri="{BB962C8B-B14F-4D97-AF65-F5344CB8AC3E}">
        <p14:creationId xmlns:p14="http://schemas.microsoft.com/office/powerpoint/2010/main" val="93526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17</a:t>
            </a:fld>
            <a:endParaRPr lang="en-GB"/>
          </a:p>
        </p:txBody>
      </p:sp>
    </p:spTree>
    <p:extLst>
      <p:ext uri="{BB962C8B-B14F-4D97-AF65-F5344CB8AC3E}">
        <p14:creationId xmlns:p14="http://schemas.microsoft.com/office/powerpoint/2010/main" val="140265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ECD9828E-5F41-4873-BFEE-E21558B158B8}" type="slidenum">
              <a:rPr lang="en-GB" smtClean="0"/>
              <a:t>18</a:t>
            </a:fld>
            <a:endParaRPr lang="en-GB"/>
          </a:p>
        </p:txBody>
      </p:sp>
    </p:spTree>
    <p:extLst>
      <p:ext uri="{BB962C8B-B14F-4D97-AF65-F5344CB8AC3E}">
        <p14:creationId xmlns:p14="http://schemas.microsoft.com/office/powerpoint/2010/main" val="149867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7BDFF33-C510-453F-B115-00F0C9A427E5}" type="datetime1">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195311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1D000A-1C2B-4CA7-ADFA-37AB32B21A91}" type="datetime1">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398934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F060E16-D55B-4E87-BFDF-E7C63FBFB417}" type="datetime1">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88684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755B226-8889-49B9-B63C-7B57E8819009}" type="datetime1">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220556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57663EF-E468-48E0-9A1E-9E386E4C8947}" type="datetime1">
              <a:rPr lang="en-GB" smtClean="0"/>
              <a:t>27/04/2024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232597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142D90-0EFC-4238-BD8B-797C2057328B}" type="datetime1">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93204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28A5A5-4CB4-4C73-B24C-DD97EED95B77}" type="datetime1">
              <a:rPr lang="en-GB" smtClean="0"/>
              <a:t>27/04/2024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216534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FC887FF-251B-48D0-8F13-852C09E7FEB9}" type="datetime1">
              <a:rPr lang="en-GB" smtClean="0"/>
              <a:t>27/04/2024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341820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65B9E-804E-4E2D-A0D6-2105CEFC0B1A}" type="datetime1">
              <a:rPr lang="en-GB" smtClean="0"/>
              <a:t>27/04/2024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51518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CF5185D-BD47-4639-9E6F-098CF5DF1308}" type="datetime1">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413690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94A79F-4535-48B8-8BDB-8D89013D0729}" type="datetime1">
              <a:rPr lang="en-GB" smtClean="0"/>
              <a:t>27/04/2024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4F6F6-573B-4A4A-91CB-5548FE4B89B6}" type="slidenum">
              <a:rPr lang="en-GB" smtClean="0"/>
              <a:t>‹N°›</a:t>
            </a:fld>
            <a:endParaRPr lang="en-GB"/>
          </a:p>
        </p:txBody>
      </p:sp>
    </p:spTree>
    <p:extLst>
      <p:ext uri="{BB962C8B-B14F-4D97-AF65-F5344CB8AC3E}">
        <p14:creationId xmlns:p14="http://schemas.microsoft.com/office/powerpoint/2010/main" val="270796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24C1AE7-5D5E-4CFC-899D-0D31A2836519}" type="datetime1">
              <a:rPr lang="en-GB" smtClean="0"/>
              <a:t>27/04/2024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B94F6F6-573B-4A4A-91CB-5548FE4B89B6}" type="slidenum">
              <a:rPr lang="en-GB" smtClean="0"/>
              <a:t>‹N°›</a:t>
            </a:fld>
            <a:endParaRPr lang="en-GB"/>
          </a:p>
        </p:txBody>
      </p:sp>
      <p:sp>
        <p:nvSpPr>
          <p:cNvPr id="8" name="ZoneTexte 7">
            <a:extLst>
              <a:ext uri="{FF2B5EF4-FFF2-40B4-BE49-F238E27FC236}">
                <a16:creationId xmlns:a16="http://schemas.microsoft.com/office/drawing/2014/main" id="{3E0846F9-9604-C85D-4B27-83454422816F}"/>
              </a:ext>
            </a:extLst>
          </p:cNvPr>
          <p:cNvSpPr txBox="1"/>
          <p:nvPr>
            <p:extLst>
              <p:ext uri="{1162E1C5-73C7-4A58-AE30-91384D911F3F}">
                <p184:classification xmlns:p184="http://schemas.microsoft.com/office/powerpoint/2018/4/main" val="ftr"/>
              </p:ext>
            </p:extLst>
          </p:nvPr>
        </p:nvSpPr>
        <p:spPr>
          <a:xfrm>
            <a:off x="63500" y="9674860"/>
            <a:ext cx="1460500" cy="167640"/>
          </a:xfrm>
          <a:prstGeom prst="rect">
            <a:avLst/>
          </a:prstGeom>
        </p:spPr>
        <p:txBody>
          <a:bodyPr horzOverflow="overflow" lIns="0" tIns="0" rIns="0" bIns="0">
            <a:spAutoFit/>
          </a:bodyPr>
          <a:lstStyle/>
          <a:p>
            <a:pPr algn="l"/>
            <a:r>
              <a:rPr lang="en-GB" sz="1100">
                <a:solidFill>
                  <a:srgbClr val="000000"/>
                </a:solidFill>
                <a:latin typeface="Arial" panose="020B0604020202020204" pitchFamily="34" charset="0"/>
                <a:cs typeface="Arial" panose="020B0604020202020204" pitchFamily="34" charset="0"/>
              </a:rPr>
              <a:t>For Public Use - Public</a:t>
            </a:r>
          </a:p>
        </p:txBody>
      </p:sp>
    </p:spTree>
    <p:extLst>
      <p:ext uri="{BB962C8B-B14F-4D97-AF65-F5344CB8AC3E}">
        <p14:creationId xmlns:p14="http://schemas.microsoft.com/office/powerpoint/2010/main" val="3982284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mailto:info@musicami.f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6F869340-5580-2A5C-6610-ABDE301FE8D6}"/>
              </a:ext>
            </a:extLst>
          </p:cNvPr>
          <p:cNvGrpSpPr/>
          <p:nvPr/>
        </p:nvGrpSpPr>
        <p:grpSpPr>
          <a:xfrm>
            <a:off x="269665" y="812814"/>
            <a:ext cx="6318669" cy="8280372"/>
            <a:chOff x="6854620" y="338178"/>
            <a:chExt cx="4631985" cy="6160589"/>
          </a:xfrm>
        </p:grpSpPr>
        <p:pic>
          <p:nvPicPr>
            <p:cNvPr id="3" name="Image 2">
              <a:extLst>
                <a:ext uri="{FF2B5EF4-FFF2-40B4-BE49-F238E27FC236}">
                  <a16:creationId xmlns:a16="http://schemas.microsoft.com/office/drawing/2014/main" id="{A366AD3B-32DD-B6DA-DD79-6FF150045B85}"/>
                </a:ext>
              </a:extLst>
            </p:cNvPr>
            <p:cNvPicPr>
              <a:picLocks noChangeAspect="1"/>
            </p:cNvPicPr>
            <p:nvPr/>
          </p:nvPicPr>
          <p:blipFill>
            <a:blip r:embed="rId2"/>
            <a:stretch>
              <a:fillRect/>
            </a:stretch>
          </p:blipFill>
          <p:spPr>
            <a:xfrm>
              <a:off x="6872149" y="357529"/>
              <a:ext cx="2301508" cy="3113060"/>
            </a:xfrm>
            <a:prstGeom prst="rect">
              <a:avLst/>
            </a:prstGeom>
          </p:spPr>
        </p:pic>
        <p:pic>
          <p:nvPicPr>
            <p:cNvPr id="8" name="Image 7">
              <a:extLst>
                <a:ext uri="{FF2B5EF4-FFF2-40B4-BE49-F238E27FC236}">
                  <a16:creationId xmlns:a16="http://schemas.microsoft.com/office/drawing/2014/main" id="{9EE0E38E-E6E0-ED2C-8377-25CBBE301B07}"/>
                </a:ext>
              </a:extLst>
            </p:cNvPr>
            <p:cNvPicPr>
              <a:picLocks noChangeAspect="1"/>
            </p:cNvPicPr>
            <p:nvPr/>
          </p:nvPicPr>
          <p:blipFill>
            <a:blip r:embed="rId3"/>
            <a:stretch>
              <a:fillRect/>
            </a:stretch>
          </p:blipFill>
          <p:spPr>
            <a:xfrm>
              <a:off x="9185097" y="338178"/>
              <a:ext cx="2301508" cy="3018794"/>
            </a:xfrm>
            <a:prstGeom prst="rect">
              <a:avLst/>
            </a:prstGeom>
          </p:spPr>
        </p:pic>
        <p:pic>
          <p:nvPicPr>
            <p:cNvPr id="9" name="Image 8">
              <a:extLst>
                <a:ext uri="{FF2B5EF4-FFF2-40B4-BE49-F238E27FC236}">
                  <a16:creationId xmlns:a16="http://schemas.microsoft.com/office/drawing/2014/main" id="{00E1524E-DAF4-3054-FB29-DCC1F9D30F16}"/>
                </a:ext>
              </a:extLst>
            </p:cNvPr>
            <p:cNvPicPr>
              <a:picLocks noChangeAspect="1"/>
            </p:cNvPicPr>
            <p:nvPr/>
          </p:nvPicPr>
          <p:blipFill>
            <a:blip r:embed="rId4"/>
            <a:stretch>
              <a:fillRect/>
            </a:stretch>
          </p:blipFill>
          <p:spPr>
            <a:xfrm>
              <a:off x="9185097" y="3353374"/>
              <a:ext cx="2301507" cy="3145393"/>
            </a:xfrm>
            <a:prstGeom prst="rect">
              <a:avLst/>
            </a:prstGeom>
          </p:spPr>
        </p:pic>
        <p:pic>
          <p:nvPicPr>
            <p:cNvPr id="10" name="Image 9">
              <a:extLst>
                <a:ext uri="{FF2B5EF4-FFF2-40B4-BE49-F238E27FC236}">
                  <a16:creationId xmlns:a16="http://schemas.microsoft.com/office/drawing/2014/main" id="{15E30DFA-AC90-AFD0-3C2E-3E38A78F9A8B}"/>
                </a:ext>
              </a:extLst>
            </p:cNvPr>
            <p:cNvPicPr>
              <a:picLocks noChangeAspect="1"/>
            </p:cNvPicPr>
            <p:nvPr/>
          </p:nvPicPr>
          <p:blipFill>
            <a:blip r:embed="rId5"/>
            <a:stretch>
              <a:fillRect/>
            </a:stretch>
          </p:blipFill>
          <p:spPr>
            <a:xfrm>
              <a:off x="6854620" y="3353374"/>
              <a:ext cx="2330292" cy="3140111"/>
            </a:xfrm>
            <a:prstGeom prst="rect">
              <a:avLst/>
            </a:prstGeom>
          </p:spPr>
        </p:pic>
        <p:sp>
          <p:nvSpPr>
            <p:cNvPr id="11" name="Rectangle 10">
              <a:extLst>
                <a:ext uri="{FF2B5EF4-FFF2-40B4-BE49-F238E27FC236}">
                  <a16:creationId xmlns:a16="http://schemas.microsoft.com/office/drawing/2014/main" id="{C74BAD9F-3183-6F49-08C8-D5BE04F521C3}"/>
                </a:ext>
              </a:extLst>
            </p:cNvPr>
            <p:cNvSpPr/>
            <p:nvPr/>
          </p:nvSpPr>
          <p:spPr>
            <a:xfrm>
              <a:off x="6854620" y="2944070"/>
              <a:ext cx="4631984" cy="72163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CONCERT MUSICAMI</a:t>
              </a:r>
            </a:p>
            <a:p>
              <a:pPr algn="ctr"/>
              <a:r>
                <a:rPr lang="en-GB" sz="1400" dirty="0">
                  <a:latin typeface="Arial" panose="020B0604020202020204" pitchFamily="34" charset="0"/>
                  <a:cs typeface="Arial" panose="020B0604020202020204" pitchFamily="34" charset="0"/>
                </a:rPr>
                <a:t>28 </a:t>
              </a:r>
              <a:r>
                <a:rPr lang="en-GB" sz="1400" dirty="0" err="1">
                  <a:latin typeface="Arial" panose="020B0604020202020204" pitchFamily="34" charset="0"/>
                  <a:cs typeface="Arial" panose="020B0604020202020204" pitchFamily="34" charset="0"/>
                </a:rPr>
                <a:t>avril</a:t>
              </a:r>
              <a:r>
                <a:rPr lang="en-GB" sz="1400" dirty="0">
                  <a:latin typeface="Arial" panose="020B0604020202020204" pitchFamily="34" charset="0"/>
                  <a:cs typeface="Arial" panose="020B0604020202020204" pitchFamily="34" charset="0"/>
                </a:rPr>
                <a:t> 2024. 16h. </a:t>
              </a:r>
              <a:r>
                <a:rPr lang="fr-FR" sz="1400" dirty="0">
                  <a:latin typeface="Arial" panose="020B0604020202020204" pitchFamily="34" charset="0"/>
                  <a:cs typeface="Arial" panose="020B0604020202020204" pitchFamily="34" charset="0"/>
                </a:rPr>
                <a:t>Maison des étudiants de l'Asie du Sud Est</a:t>
              </a:r>
            </a:p>
            <a:p>
              <a:pPr algn="ctr"/>
              <a:r>
                <a:rPr lang="fr-FR" sz="1400" dirty="0" err="1">
                  <a:latin typeface="Arial" panose="020B0604020202020204" pitchFamily="34" charset="0"/>
                  <a:cs typeface="Arial" panose="020B0604020202020204" pitchFamily="34" charset="0"/>
                </a:rPr>
                <a:t>Risa</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Minakata</a:t>
              </a:r>
              <a:r>
                <a:rPr lang="fr-FR"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soprano</a:t>
              </a:r>
              <a:r>
                <a:rPr lang="fr-FR" sz="1400" dirty="0">
                  <a:latin typeface="Arial" panose="020B0604020202020204" pitchFamily="34" charset="0"/>
                  <a:cs typeface="Arial" panose="020B0604020202020204" pitchFamily="34" charset="0"/>
                </a:rPr>
                <a:t>. Michael Cheung </a:t>
              </a:r>
              <a:r>
                <a:rPr lang="fr-FR" sz="1400" i="1" dirty="0">
                  <a:latin typeface="Arial" panose="020B0604020202020204" pitchFamily="34" charset="0"/>
                  <a:cs typeface="Arial" panose="020B0604020202020204" pitchFamily="34" charset="0"/>
                </a:rPr>
                <a:t>piano</a:t>
              </a:r>
              <a:r>
                <a:rPr lang="fr-FR" sz="1400" dirty="0">
                  <a:latin typeface="Arial" panose="020B0604020202020204" pitchFamily="34" charset="0"/>
                  <a:cs typeface="Arial" panose="020B0604020202020204" pitchFamily="34" charset="0"/>
                </a:rPr>
                <a:t>. Jean-Marc </a:t>
              </a:r>
              <a:r>
                <a:rPr lang="fr-FR" sz="1400" dirty="0" err="1">
                  <a:latin typeface="Arial" panose="020B0604020202020204" pitchFamily="34" charset="0"/>
                  <a:cs typeface="Arial" panose="020B0604020202020204" pitchFamily="34" charset="0"/>
                </a:rPr>
                <a:t>Kérisit</a:t>
              </a:r>
              <a:r>
                <a:rPr lang="fr-FR"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violon</a:t>
              </a:r>
              <a:endParaRPr lang="en-GB" sz="1400" i="1" dirty="0">
                <a:latin typeface="Arial" panose="020B0604020202020204" pitchFamily="34" charset="0"/>
                <a:cs typeface="Arial" panose="020B0604020202020204" pitchFamily="34" charset="0"/>
              </a:endParaRPr>
            </a:p>
          </p:txBody>
        </p:sp>
      </p:grpSp>
      <p:sp>
        <p:nvSpPr>
          <p:cNvPr id="12" name="Rectangle 11">
            <a:extLst>
              <a:ext uri="{FF2B5EF4-FFF2-40B4-BE49-F238E27FC236}">
                <a16:creationId xmlns:a16="http://schemas.microsoft.com/office/drawing/2014/main" id="{C849F5EC-CD7D-9FFC-0E08-FB1645AE48B5}"/>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space réservé du numéro de diapositive 14">
            <a:extLst>
              <a:ext uri="{FF2B5EF4-FFF2-40B4-BE49-F238E27FC236}">
                <a16:creationId xmlns:a16="http://schemas.microsoft.com/office/drawing/2014/main" id="{454C8140-143E-E776-1027-C6555E3DEDCD}"/>
              </a:ext>
            </a:extLst>
          </p:cNvPr>
          <p:cNvSpPr>
            <a:spLocks noGrp="1"/>
          </p:cNvSpPr>
          <p:nvPr>
            <p:ph type="sldNum" sz="quarter" idx="12"/>
          </p:nvPr>
        </p:nvSpPr>
        <p:spPr/>
        <p:txBody>
          <a:bodyPr/>
          <a:lstStyle/>
          <a:p>
            <a:fld id="{CB94F6F6-573B-4A4A-91CB-5548FE4B89B6}" type="slidenum">
              <a:rPr lang="en-GB" smtClean="0"/>
              <a:t>1</a:t>
            </a:fld>
            <a:endParaRPr lang="en-GB"/>
          </a:p>
        </p:txBody>
      </p:sp>
    </p:spTree>
    <p:extLst>
      <p:ext uri="{BB962C8B-B14F-4D97-AF65-F5344CB8AC3E}">
        <p14:creationId xmlns:p14="http://schemas.microsoft.com/office/powerpoint/2010/main" val="289340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1D3247-C9DA-443D-4BF8-0F65182B6270}"/>
              </a:ext>
            </a:extLst>
          </p:cNvPr>
          <p:cNvSpPr>
            <a:spLocks noChangeArrowheads="1"/>
          </p:cNvSpPr>
          <p:nvPr/>
        </p:nvSpPr>
        <p:spPr bwMode="auto">
          <a:xfrm>
            <a:off x="892444" y="5273292"/>
            <a:ext cx="3803544" cy="3754874"/>
          </a:xfrm>
          <a:prstGeom prst="rect">
            <a:avLst/>
          </a:prstGeom>
          <a:noFill/>
        </p:spPr>
        <p:txBody>
          <a:bodyPr wrap="square" rtlCol="0">
            <a:spAutoFit/>
          </a:bodyPr>
          <a:lstStyle/>
          <a:p>
            <a:r>
              <a:rPr lang="fr-FR" altLang="fr-FR" sz="1400" dirty="0">
                <a:solidFill>
                  <a:schemeClr val="bg1">
                    <a:lumMod val="50000"/>
                  </a:schemeClr>
                </a:solidFill>
                <a:latin typeface="Arial" panose="020B0604020202020204" pitchFamily="34" charset="0"/>
                <a:cs typeface="Arial" panose="020B0604020202020204" pitchFamily="34" charset="0"/>
              </a:rPr>
              <a:t>Belle lune, qui </a:t>
            </a:r>
            <a:r>
              <a:rPr lang="fr-FR" altLang="fr-FR" sz="1400" dirty="0" err="1">
                <a:solidFill>
                  <a:schemeClr val="bg1">
                    <a:lumMod val="50000"/>
                  </a:schemeClr>
                </a:solidFill>
                <a:latin typeface="Arial" panose="020B0604020202020204" pitchFamily="34" charset="0"/>
                <a:cs typeface="Arial" panose="020B0604020202020204" pitchFamily="34" charset="0"/>
              </a:rPr>
              <a:t>inargentes</a:t>
            </a:r>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ces berges et ces fleurs</a:t>
            </a:r>
          </a:p>
          <a:p>
            <a:r>
              <a:rPr lang="fr-FR" altLang="fr-FR" sz="1400" dirty="0">
                <a:solidFill>
                  <a:schemeClr val="bg1">
                    <a:lumMod val="50000"/>
                  </a:schemeClr>
                </a:solidFill>
                <a:latin typeface="Arial" panose="020B0604020202020204" pitchFamily="34" charset="0"/>
                <a:cs typeface="Arial" panose="020B0604020202020204" pitchFamily="34" charset="0"/>
              </a:rPr>
              <a:t>et inspires aux éléments</a:t>
            </a:r>
          </a:p>
          <a:p>
            <a:r>
              <a:rPr lang="fr-FR" altLang="fr-FR" sz="1400" dirty="0">
                <a:solidFill>
                  <a:schemeClr val="bg1">
                    <a:lumMod val="50000"/>
                  </a:schemeClr>
                </a:solidFill>
                <a:latin typeface="Arial" panose="020B0604020202020204" pitchFamily="34" charset="0"/>
                <a:cs typeface="Arial" panose="020B0604020202020204" pitchFamily="34" charset="0"/>
              </a:rPr>
              <a:t>le langage de l'amour ;</a:t>
            </a:r>
          </a:p>
          <a:p>
            <a:r>
              <a:rPr lang="fr-FR" altLang="fr-FR" sz="1400" dirty="0">
                <a:solidFill>
                  <a:schemeClr val="bg1">
                    <a:lumMod val="50000"/>
                  </a:schemeClr>
                </a:solidFill>
                <a:latin typeface="Arial" panose="020B0604020202020204" pitchFamily="34" charset="0"/>
                <a:cs typeface="Arial" panose="020B0604020202020204" pitchFamily="34" charset="0"/>
              </a:rPr>
              <a:t>alors es seule témoin</a:t>
            </a:r>
          </a:p>
          <a:p>
            <a:r>
              <a:rPr lang="fr-FR" altLang="fr-FR" sz="1400" dirty="0">
                <a:solidFill>
                  <a:schemeClr val="bg1">
                    <a:lumMod val="50000"/>
                  </a:schemeClr>
                </a:solidFill>
                <a:latin typeface="Arial" panose="020B0604020202020204" pitchFamily="34" charset="0"/>
                <a:cs typeface="Arial" panose="020B0604020202020204" pitchFamily="34" charset="0"/>
              </a:rPr>
              <a:t>de mon fervent désir ;</a:t>
            </a:r>
          </a:p>
          <a:p>
            <a:r>
              <a:rPr lang="fr-FR" altLang="fr-FR" sz="1400" dirty="0">
                <a:solidFill>
                  <a:schemeClr val="bg1">
                    <a:lumMod val="50000"/>
                  </a:schemeClr>
                </a:solidFill>
                <a:latin typeface="Arial" panose="020B0604020202020204" pitchFamily="34" charset="0"/>
                <a:cs typeface="Arial" panose="020B0604020202020204" pitchFamily="34" charset="0"/>
              </a:rPr>
              <a:t>et à celle qui me charme,</a:t>
            </a:r>
          </a:p>
          <a:p>
            <a:r>
              <a:rPr lang="fr-FR" altLang="fr-FR" sz="1400" dirty="0">
                <a:solidFill>
                  <a:schemeClr val="bg1">
                    <a:lumMod val="50000"/>
                  </a:schemeClr>
                </a:solidFill>
                <a:latin typeface="Arial" panose="020B0604020202020204" pitchFamily="34" charset="0"/>
                <a:cs typeface="Arial" panose="020B0604020202020204" pitchFamily="34" charset="0"/>
              </a:rPr>
              <a:t>conte mes frémissements et mes soupirs.</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Dis-lui aussi que l'éloignement </a:t>
            </a:r>
          </a:p>
          <a:p>
            <a:r>
              <a:rPr lang="fr-FR" altLang="fr-FR" sz="1400" dirty="0">
                <a:solidFill>
                  <a:schemeClr val="bg1">
                    <a:lumMod val="50000"/>
                  </a:schemeClr>
                </a:solidFill>
                <a:latin typeface="Arial" panose="020B0604020202020204" pitchFamily="34" charset="0"/>
                <a:cs typeface="Arial" panose="020B0604020202020204" pitchFamily="34" charset="0"/>
              </a:rPr>
              <a:t>ne peut apaiser ma peine ;</a:t>
            </a:r>
          </a:p>
          <a:p>
            <a:r>
              <a:rPr lang="fr-FR" altLang="fr-FR" sz="1400" dirty="0">
                <a:solidFill>
                  <a:schemeClr val="bg1">
                    <a:lumMod val="50000"/>
                  </a:schemeClr>
                </a:solidFill>
                <a:latin typeface="Arial" panose="020B0604020202020204" pitchFamily="34" charset="0"/>
                <a:cs typeface="Arial" panose="020B0604020202020204" pitchFamily="34" charset="0"/>
              </a:rPr>
              <a:t>que si je nourris une espérance,</a:t>
            </a:r>
          </a:p>
          <a:p>
            <a:r>
              <a:rPr lang="fr-FR" altLang="fr-FR" sz="1400" dirty="0">
                <a:solidFill>
                  <a:schemeClr val="bg1">
                    <a:lumMod val="50000"/>
                  </a:schemeClr>
                </a:solidFill>
                <a:latin typeface="Arial" panose="020B0604020202020204" pitchFamily="34" charset="0"/>
                <a:cs typeface="Arial" panose="020B0604020202020204" pitchFamily="34" charset="0"/>
              </a:rPr>
              <a:t>elle réside seulement dans l'avenir.</a:t>
            </a:r>
          </a:p>
          <a:p>
            <a:r>
              <a:rPr lang="fr-FR" altLang="fr-FR" sz="1400" dirty="0">
                <a:solidFill>
                  <a:schemeClr val="bg1">
                    <a:lumMod val="50000"/>
                  </a:schemeClr>
                </a:solidFill>
                <a:latin typeface="Arial" panose="020B0604020202020204" pitchFamily="34" charset="0"/>
                <a:cs typeface="Arial" panose="020B0604020202020204" pitchFamily="34" charset="0"/>
              </a:rPr>
              <a:t>Dis-lui aussi que du matin au soir je compte les heures de ma souffrance,</a:t>
            </a:r>
          </a:p>
          <a:p>
            <a:r>
              <a:rPr lang="fr-FR" altLang="fr-FR" sz="1400" dirty="0">
                <a:solidFill>
                  <a:schemeClr val="bg1">
                    <a:lumMod val="50000"/>
                  </a:schemeClr>
                </a:solidFill>
                <a:latin typeface="Arial" panose="020B0604020202020204" pitchFamily="34" charset="0"/>
                <a:cs typeface="Arial" panose="020B0604020202020204" pitchFamily="34" charset="0"/>
              </a:rPr>
              <a:t>adoucies par un espoir </a:t>
            </a:r>
          </a:p>
          <a:p>
            <a:r>
              <a:rPr lang="fr-FR" altLang="fr-FR" sz="1400" dirty="0">
                <a:solidFill>
                  <a:schemeClr val="bg1">
                    <a:lumMod val="50000"/>
                  </a:schemeClr>
                </a:solidFill>
                <a:latin typeface="Arial" panose="020B0604020202020204" pitchFamily="34" charset="0"/>
                <a:cs typeface="Arial" panose="020B0604020202020204" pitchFamily="34" charset="0"/>
              </a:rPr>
              <a:t>flatteur d'amour.</a:t>
            </a:r>
          </a:p>
        </p:txBody>
      </p:sp>
      <p:sp>
        <p:nvSpPr>
          <p:cNvPr id="6" name="ZoneTexte 5">
            <a:extLst>
              <a:ext uri="{FF2B5EF4-FFF2-40B4-BE49-F238E27FC236}">
                <a16:creationId xmlns:a16="http://schemas.microsoft.com/office/drawing/2014/main" id="{59393993-FF76-EB3A-A98A-2BC51B301C56}"/>
              </a:ext>
            </a:extLst>
          </p:cNvPr>
          <p:cNvSpPr txBox="1"/>
          <p:nvPr/>
        </p:nvSpPr>
        <p:spPr>
          <a:xfrm>
            <a:off x="892443" y="1187799"/>
            <a:ext cx="4113511" cy="3754874"/>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Vaga luna, che inargenti</a:t>
            </a:r>
          </a:p>
          <a:p>
            <a:r>
              <a:rPr lang="it-IT" sz="1400" dirty="0">
                <a:latin typeface="Arial" panose="020B0604020202020204" pitchFamily="34" charset="0"/>
                <a:cs typeface="Arial" panose="020B0604020202020204" pitchFamily="34" charset="0"/>
              </a:rPr>
              <a:t>queste rive e questi fiori</a:t>
            </a:r>
          </a:p>
          <a:p>
            <a:r>
              <a:rPr lang="it-IT" sz="1400" dirty="0">
                <a:latin typeface="Arial" panose="020B0604020202020204" pitchFamily="34" charset="0"/>
                <a:cs typeface="Arial" panose="020B0604020202020204" pitchFamily="34" charset="0"/>
              </a:rPr>
              <a:t>ed inspiri agli elementi</a:t>
            </a:r>
          </a:p>
          <a:p>
            <a:r>
              <a:rPr lang="it-IT" sz="1400" dirty="0">
                <a:latin typeface="Arial" panose="020B0604020202020204" pitchFamily="34" charset="0"/>
                <a:cs typeface="Arial" panose="020B0604020202020204" pitchFamily="34" charset="0"/>
              </a:rPr>
              <a:t>il linguaggio dell'amor;</a:t>
            </a:r>
          </a:p>
          <a:p>
            <a:r>
              <a:rPr lang="it-IT" sz="1400" dirty="0">
                <a:latin typeface="Arial" panose="020B0604020202020204" pitchFamily="34" charset="0"/>
                <a:cs typeface="Arial" panose="020B0604020202020204" pitchFamily="34" charset="0"/>
              </a:rPr>
              <a:t>testimonio or sei tu sola</a:t>
            </a:r>
          </a:p>
          <a:p>
            <a:r>
              <a:rPr lang="it-IT" sz="1400" dirty="0">
                <a:latin typeface="Arial" panose="020B0604020202020204" pitchFamily="34" charset="0"/>
                <a:cs typeface="Arial" panose="020B0604020202020204" pitchFamily="34" charset="0"/>
              </a:rPr>
              <a:t>del mio fervido </a:t>
            </a:r>
            <a:r>
              <a:rPr lang="it-IT" sz="1400" dirty="0" err="1">
                <a:latin typeface="Arial" panose="020B0604020202020204" pitchFamily="34" charset="0"/>
                <a:cs typeface="Arial" panose="020B0604020202020204" pitchFamily="34" charset="0"/>
              </a:rPr>
              <a:t>desir</a:t>
            </a:r>
            <a:r>
              <a:rPr lang="it-IT" sz="1400" dirty="0">
                <a:latin typeface="Arial" panose="020B0604020202020204" pitchFamily="34" charset="0"/>
                <a:cs typeface="Arial" panose="020B0604020202020204" pitchFamily="34" charset="0"/>
              </a:rPr>
              <a:t>;</a:t>
            </a:r>
          </a:p>
          <a:p>
            <a:r>
              <a:rPr lang="it-IT" sz="1400" dirty="0">
                <a:latin typeface="Arial" panose="020B0604020202020204" pitchFamily="34" charset="0"/>
                <a:cs typeface="Arial" panose="020B0604020202020204" pitchFamily="34" charset="0"/>
              </a:rPr>
              <a:t>ed a lei che m'innamora</a:t>
            </a:r>
          </a:p>
          <a:p>
            <a:r>
              <a:rPr lang="it-IT" sz="1400" dirty="0">
                <a:latin typeface="Arial" panose="020B0604020202020204" pitchFamily="34" charset="0"/>
                <a:cs typeface="Arial" panose="020B0604020202020204" pitchFamily="34" charset="0"/>
              </a:rPr>
              <a:t>conta i palpiti e i sospir.</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Dille pur che lontananza</a:t>
            </a:r>
          </a:p>
          <a:p>
            <a:r>
              <a:rPr lang="it-IT" sz="1400" dirty="0">
                <a:latin typeface="Arial" panose="020B0604020202020204" pitchFamily="34" charset="0"/>
                <a:cs typeface="Arial" panose="020B0604020202020204" pitchFamily="34" charset="0"/>
              </a:rPr>
              <a:t>il mio duol non può lenir,</a:t>
            </a:r>
          </a:p>
          <a:p>
            <a:r>
              <a:rPr lang="it-IT" sz="1400" dirty="0">
                <a:latin typeface="Arial" panose="020B0604020202020204" pitchFamily="34" charset="0"/>
                <a:cs typeface="Arial" panose="020B0604020202020204" pitchFamily="34" charset="0"/>
              </a:rPr>
              <a:t>che se nutro una speranza,</a:t>
            </a:r>
          </a:p>
          <a:p>
            <a:r>
              <a:rPr lang="it-IT" sz="1400" dirty="0">
                <a:latin typeface="Arial" panose="020B0604020202020204" pitchFamily="34" charset="0"/>
                <a:cs typeface="Arial" panose="020B0604020202020204" pitchFamily="34" charset="0"/>
              </a:rPr>
              <a:t>ella è sol nell'avvenir.</a:t>
            </a:r>
          </a:p>
          <a:p>
            <a:r>
              <a:rPr lang="it-IT" sz="1400" dirty="0">
                <a:latin typeface="Arial" panose="020B0604020202020204" pitchFamily="34" charset="0"/>
                <a:cs typeface="Arial" panose="020B0604020202020204" pitchFamily="34" charset="0"/>
              </a:rPr>
              <a:t>Dille pur che giorno e sera</a:t>
            </a:r>
          </a:p>
          <a:p>
            <a:r>
              <a:rPr lang="it-IT" sz="1400" dirty="0">
                <a:latin typeface="Arial" panose="020B0604020202020204" pitchFamily="34" charset="0"/>
                <a:cs typeface="Arial" panose="020B0604020202020204" pitchFamily="34" charset="0"/>
              </a:rPr>
              <a:t>conto </a:t>
            </a:r>
            <a:r>
              <a:rPr lang="it-IT" sz="1400" dirty="0" err="1">
                <a:latin typeface="Arial" panose="020B0604020202020204" pitchFamily="34" charset="0"/>
                <a:cs typeface="Arial" panose="020B0604020202020204" pitchFamily="34" charset="0"/>
              </a:rPr>
              <a:t>l'ore</a:t>
            </a:r>
            <a:r>
              <a:rPr lang="it-IT" sz="1400" dirty="0">
                <a:latin typeface="Arial" panose="020B0604020202020204" pitchFamily="34" charset="0"/>
                <a:cs typeface="Arial" panose="020B0604020202020204" pitchFamily="34" charset="0"/>
              </a:rPr>
              <a:t> del dolor,</a:t>
            </a:r>
          </a:p>
          <a:p>
            <a:r>
              <a:rPr lang="it-IT" sz="1400" dirty="0">
                <a:latin typeface="Arial" panose="020B0604020202020204" pitchFamily="34" charset="0"/>
                <a:cs typeface="Arial" panose="020B0604020202020204" pitchFamily="34" charset="0"/>
              </a:rPr>
              <a:t>che una speme lusinghiera</a:t>
            </a:r>
          </a:p>
          <a:p>
            <a:r>
              <a:rPr lang="it-IT" sz="1400" dirty="0">
                <a:latin typeface="Arial" panose="020B0604020202020204" pitchFamily="34" charset="0"/>
                <a:cs typeface="Arial" panose="020B0604020202020204" pitchFamily="34" charset="0"/>
              </a:rPr>
              <a:t>mi conforta nell'amor.</a:t>
            </a:r>
            <a:endParaRPr lang="en-GB" sz="14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E4AB78D-1244-D789-F09F-117A4B0F1770}"/>
              </a:ext>
            </a:extLst>
          </p:cNvPr>
          <p:cNvSpPr txBox="1"/>
          <p:nvPr/>
        </p:nvSpPr>
        <p:spPr>
          <a:xfrm>
            <a:off x="541897" y="480447"/>
            <a:ext cx="6199866" cy="307777"/>
          </a:xfrm>
          <a:prstGeom prst="rect">
            <a:avLst/>
          </a:prstGeom>
          <a:noFill/>
        </p:spPr>
        <p:txBody>
          <a:bodyPr wrap="square" rtlCol="0">
            <a:spAutoFit/>
          </a:bodyPr>
          <a:lstStyle/>
          <a:p>
            <a:r>
              <a:rPr lang="fr-FR" sz="1400" b="1" dirty="0">
                <a:solidFill>
                  <a:srgbClr val="202122"/>
                </a:solidFill>
                <a:latin typeface="Arial" panose="020B0604020202020204" pitchFamily="34" charset="0"/>
                <a:cs typeface="Arial" panose="020B0604020202020204" pitchFamily="34" charset="0"/>
              </a:rPr>
              <a:t>Bellini: </a:t>
            </a:r>
            <a:r>
              <a:rPr lang="fr-FR" sz="1400" b="1" dirty="0" err="1">
                <a:solidFill>
                  <a:srgbClr val="202122"/>
                </a:solidFill>
                <a:latin typeface="Arial" panose="020B0604020202020204" pitchFamily="34" charset="0"/>
                <a:cs typeface="Arial" panose="020B0604020202020204" pitchFamily="34" charset="0"/>
              </a:rPr>
              <a:t>Vaga</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luna</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che</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inargenti</a:t>
            </a:r>
            <a:r>
              <a:rPr lang="fr-FR" sz="1400" b="1" dirty="0">
                <a:solidFill>
                  <a:srgbClr val="202122"/>
                </a:solidFill>
                <a:latin typeface="Arial" panose="020B0604020202020204" pitchFamily="34" charset="0"/>
                <a:cs typeface="Arial" panose="020B0604020202020204" pitchFamily="34" charset="0"/>
              </a:rPr>
              <a:t> (1827), </a:t>
            </a:r>
            <a:r>
              <a:rPr lang="fr-FR" sz="1400" b="1" i="1" dirty="0">
                <a:solidFill>
                  <a:srgbClr val="202122"/>
                </a:solidFill>
                <a:latin typeface="Arial" panose="020B0604020202020204" pitchFamily="34" charset="0"/>
                <a:cs typeface="Arial" panose="020B0604020202020204" pitchFamily="34" charset="0"/>
              </a:rPr>
              <a:t>sur un texte italien anonyme</a:t>
            </a:r>
          </a:p>
        </p:txBody>
      </p:sp>
      <p:sp>
        <p:nvSpPr>
          <p:cNvPr id="2" name="Rectangle 1">
            <a:extLst>
              <a:ext uri="{FF2B5EF4-FFF2-40B4-BE49-F238E27FC236}">
                <a16:creationId xmlns:a16="http://schemas.microsoft.com/office/drawing/2014/main" id="{2F09E029-1E0B-9EF7-B55B-835825E2B1F6}"/>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10">
            <a:extLst>
              <a:ext uri="{FF2B5EF4-FFF2-40B4-BE49-F238E27FC236}">
                <a16:creationId xmlns:a16="http://schemas.microsoft.com/office/drawing/2014/main" id="{165BFDC6-4E80-EBD0-89C9-18A23B78BE38}"/>
              </a:ext>
            </a:extLst>
          </p:cNvPr>
          <p:cNvSpPr>
            <a:spLocks noGrp="1"/>
          </p:cNvSpPr>
          <p:nvPr>
            <p:ph type="sldNum" sz="quarter" idx="12"/>
          </p:nvPr>
        </p:nvSpPr>
        <p:spPr/>
        <p:txBody>
          <a:bodyPr/>
          <a:lstStyle/>
          <a:p>
            <a:fld id="{CB94F6F6-573B-4A4A-91CB-5548FE4B89B6}" type="slidenum">
              <a:rPr lang="en-GB" smtClean="0"/>
              <a:t>10</a:t>
            </a:fld>
            <a:endParaRPr lang="en-GB"/>
          </a:p>
        </p:txBody>
      </p:sp>
    </p:spTree>
    <p:extLst>
      <p:ext uri="{BB962C8B-B14F-4D97-AF65-F5344CB8AC3E}">
        <p14:creationId xmlns:p14="http://schemas.microsoft.com/office/powerpoint/2010/main" val="67709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8053AF1-3561-1125-C0CF-F94247024439}"/>
              </a:ext>
            </a:extLst>
          </p:cNvPr>
          <p:cNvSpPr txBox="1"/>
          <p:nvPr/>
        </p:nvSpPr>
        <p:spPr>
          <a:xfrm>
            <a:off x="884160" y="889591"/>
            <a:ext cx="5036191" cy="2246769"/>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Lorsque au soleil couchant les rivières sont roses,</a:t>
            </a:r>
          </a:p>
          <a:p>
            <a:r>
              <a:rPr lang="fr-FR" sz="1400" dirty="0">
                <a:latin typeface="Arial" panose="020B0604020202020204" pitchFamily="34" charset="0"/>
                <a:cs typeface="Arial" panose="020B0604020202020204" pitchFamily="34" charset="0"/>
              </a:rPr>
              <a:t>Et qu’un tiède frisson court sur les champs de blé,</a:t>
            </a:r>
          </a:p>
          <a:p>
            <a:r>
              <a:rPr lang="fr-FR" sz="1400" dirty="0">
                <a:latin typeface="Arial" panose="020B0604020202020204" pitchFamily="34" charset="0"/>
                <a:cs typeface="Arial" panose="020B0604020202020204" pitchFamily="34" charset="0"/>
              </a:rPr>
              <a:t>Un conseil d’être heureux semble sortir des choses</a:t>
            </a:r>
          </a:p>
          <a:p>
            <a:r>
              <a:rPr lang="fr-FR" sz="1400" dirty="0">
                <a:latin typeface="Arial" panose="020B0604020202020204" pitchFamily="34" charset="0"/>
                <a:cs typeface="Arial" panose="020B0604020202020204" pitchFamily="34" charset="0"/>
              </a:rPr>
              <a:t>Et monter vers le cœur troublé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Un conseil de goûter le charme d’être au monde</a:t>
            </a:r>
          </a:p>
          <a:p>
            <a:r>
              <a:rPr lang="fr-FR" sz="1400" dirty="0">
                <a:latin typeface="Arial" panose="020B0604020202020204" pitchFamily="34" charset="0"/>
                <a:cs typeface="Arial" panose="020B0604020202020204" pitchFamily="34" charset="0"/>
              </a:rPr>
              <a:t>Cependant qu’on est jeune et que le soir est beau,</a:t>
            </a:r>
          </a:p>
          <a:p>
            <a:r>
              <a:rPr lang="fr-FR" sz="1400" dirty="0">
                <a:latin typeface="Arial" panose="020B0604020202020204" pitchFamily="34" charset="0"/>
                <a:cs typeface="Arial" panose="020B0604020202020204" pitchFamily="34" charset="0"/>
              </a:rPr>
              <a:t>Car nous nous en allons, comme s’en va cette onde :</a:t>
            </a:r>
          </a:p>
          <a:p>
            <a:r>
              <a:rPr lang="fr-FR" sz="1400" dirty="0">
                <a:latin typeface="Arial" panose="020B0604020202020204" pitchFamily="34" charset="0"/>
                <a:cs typeface="Arial" panose="020B0604020202020204" pitchFamily="34" charset="0"/>
              </a:rPr>
              <a:t>Elle à la mer—nous au tombeau !</a:t>
            </a:r>
          </a:p>
          <a:p>
            <a:endParaRPr lang="en-GB" sz="14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6234797B-89AB-6F07-A3B9-D9AF7BED6B83}"/>
              </a:ext>
            </a:extLst>
          </p:cNvPr>
          <p:cNvSpPr txBox="1"/>
          <p:nvPr/>
        </p:nvSpPr>
        <p:spPr>
          <a:xfrm>
            <a:off x="884160" y="3852676"/>
            <a:ext cx="5718117" cy="5262979"/>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Quand le soir est venu, que tout est calme enfin</a:t>
            </a:r>
          </a:p>
          <a:p>
            <a:r>
              <a:rPr lang="fr-FR" sz="1400" dirty="0">
                <a:latin typeface="Arial" panose="020B0604020202020204" pitchFamily="34" charset="0"/>
                <a:cs typeface="Arial" panose="020B0604020202020204" pitchFamily="34" charset="0"/>
              </a:rPr>
              <a:t>Dans la chaude nature,</a:t>
            </a:r>
          </a:p>
          <a:p>
            <a:r>
              <a:rPr lang="fr-FR" sz="1400" dirty="0">
                <a:latin typeface="Arial" panose="020B0604020202020204" pitchFamily="34" charset="0"/>
                <a:cs typeface="Arial" panose="020B0604020202020204" pitchFamily="34" charset="0"/>
              </a:rPr>
              <a:t>Voici que naît sous l'arbre et sous le ciel divin</a:t>
            </a:r>
          </a:p>
          <a:p>
            <a:r>
              <a:rPr lang="fr-FR" sz="1400" dirty="0">
                <a:latin typeface="Arial" panose="020B0604020202020204" pitchFamily="34" charset="0"/>
                <a:cs typeface="Arial" panose="020B0604020202020204" pitchFamily="34" charset="0"/>
              </a:rPr>
              <a:t>La plus vive torture.</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Sur les graviers d'argent, dans les bois apaisés,</a:t>
            </a:r>
          </a:p>
          <a:p>
            <a:r>
              <a:rPr lang="fr-FR" sz="1400" dirty="0">
                <a:latin typeface="Arial" panose="020B0604020202020204" pitchFamily="34" charset="0"/>
                <a:cs typeface="Arial" panose="020B0604020202020204" pitchFamily="34" charset="0"/>
              </a:rPr>
              <a:t>Des violons s'exaltent.</a:t>
            </a:r>
          </a:p>
          <a:p>
            <a:r>
              <a:rPr lang="fr-FR" sz="1400" dirty="0">
                <a:latin typeface="Arial" panose="020B0604020202020204" pitchFamily="34" charset="0"/>
                <a:cs typeface="Arial" panose="020B0604020202020204" pitchFamily="34" charset="0"/>
              </a:rPr>
              <a:t>Ce sont des jets de cris, de sanglots, de baisers,</a:t>
            </a:r>
          </a:p>
          <a:p>
            <a:r>
              <a:rPr lang="fr-FR" sz="1400" dirty="0">
                <a:latin typeface="Arial" panose="020B0604020202020204" pitchFamily="34" charset="0"/>
                <a:cs typeface="Arial" panose="020B0604020202020204" pitchFamily="34" charset="0"/>
              </a:rPr>
              <a:t>Sans contrainte et sans halte.</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Il semble que l'archet se cabre, qu'il se tord</a:t>
            </a:r>
          </a:p>
          <a:p>
            <a:r>
              <a:rPr lang="fr-FR" sz="1400" dirty="0">
                <a:latin typeface="Arial" panose="020B0604020202020204" pitchFamily="34" charset="0"/>
                <a:cs typeface="Arial" panose="020B0604020202020204" pitchFamily="34" charset="0"/>
              </a:rPr>
              <a:t>Sur les luisantes cordes,</a:t>
            </a:r>
          </a:p>
          <a:p>
            <a:r>
              <a:rPr lang="fr-FR" sz="1400" dirty="0">
                <a:latin typeface="Arial" panose="020B0604020202020204" pitchFamily="34" charset="0"/>
                <a:cs typeface="Arial" panose="020B0604020202020204" pitchFamily="34" charset="0"/>
              </a:rPr>
              <a:t>Tant ce sont des appels de plaisir et de mort</a:t>
            </a:r>
          </a:p>
          <a:p>
            <a:r>
              <a:rPr lang="fr-FR" sz="1400" dirty="0">
                <a:latin typeface="Arial" panose="020B0604020202020204" pitchFamily="34" charset="0"/>
                <a:cs typeface="Arial" panose="020B0604020202020204" pitchFamily="34" charset="0"/>
              </a:rPr>
              <a:t>Et de miséricorde.</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Et le brûlant archet enroulé de langueur</a:t>
            </a:r>
          </a:p>
          <a:p>
            <a:r>
              <a:rPr lang="fr-FR" sz="1400" dirty="0">
                <a:latin typeface="Arial" panose="020B0604020202020204" pitchFamily="34" charset="0"/>
                <a:cs typeface="Arial" panose="020B0604020202020204" pitchFamily="34" charset="0"/>
              </a:rPr>
              <a:t>Gémit, souffre, caresse,</a:t>
            </a:r>
          </a:p>
          <a:p>
            <a:r>
              <a:rPr lang="fr-FR" sz="1400" dirty="0">
                <a:latin typeface="Arial" panose="020B0604020202020204" pitchFamily="34" charset="0"/>
                <a:cs typeface="Arial" panose="020B0604020202020204" pitchFamily="34" charset="0"/>
              </a:rPr>
              <a:t>Poignard voluptueux qui pénètre le </a:t>
            </a:r>
            <a:r>
              <a:rPr lang="fr-FR" sz="1400" dirty="0" err="1">
                <a:latin typeface="Arial" panose="020B0604020202020204" pitchFamily="34" charset="0"/>
                <a:cs typeface="Arial" panose="020B0604020202020204" pitchFamily="34" charset="0"/>
              </a:rPr>
              <a:t>coeur</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D'une épuisante ivresse.</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Archets, soyez maudits pour vos brûlants accords,</a:t>
            </a:r>
          </a:p>
          <a:p>
            <a:r>
              <a:rPr lang="fr-FR" sz="1400" dirty="0">
                <a:latin typeface="Arial" panose="020B0604020202020204" pitchFamily="34" charset="0"/>
                <a:cs typeface="Arial" panose="020B0604020202020204" pitchFamily="34" charset="0"/>
              </a:rPr>
              <a:t>Pour votre âme explosive,</a:t>
            </a:r>
          </a:p>
          <a:p>
            <a:r>
              <a:rPr lang="fr-FR" sz="1400" dirty="0">
                <a:latin typeface="Arial" panose="020B0604020202020204" pitchFamily="34" charset="0"/>
                <a:cs typeface="Arial" panose="020B0604020202020204" pitchFamily="34" charset="0"/>
              </a:rPr>
              <a:t>Fers rouges qui dans l'ombre arrachez à nos corps</a:t>
            </a:r>
          </a:p>
          <a:p>
            <a:r>
              <a:rPr lang="fr-FR" sz="1400" dirty="0">
                <a:latin typeface="Arial" panose="020B0604020202020204" pitchFamily="34" charset="0"/>
                <a:cs typeface="Arial" panose="020B0604020202020204" pitchFamily="34" charset="0"/>
              </a:rPr>
              <a:t>Des lambeaux de chair vive!</a:t>
            </a:r>
            <a:endParaRPr lang="en-GB" sz="14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FF2A3C0-59FB-0CE3-A0A3-7EF9B7832A43}"/>
              </a:ext>
            </a:extLst>
          </p:cNvPr>
          <p:cNvSpPr txBox="1"/>
          <p:nvPr/>
        </p:nvSpPr>
        <p:spPr>
          <a:xfrm>
            <a:off x="521170" y="322189"/>
            <a:ext cx="6081107"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Debussy: Beau soir (1880), </a:t>
            </a:r>
            <a:r>
              <a:rPr lang="fr-FR" sz="1400" b="1" i="1" dirty="0">
                <a:latin typeface="Arial" panose="020B0604020202020204" pitchFamily="34" charset="0"/>
                <a:cs typeface="Arial" panose="020B0604020202020204" pitchFamily="34" charset="0"/>
              </a:rPr>
              <a:t>sur un poème de Paul Bourget</a:t>
            </a:r>
          </a:p>
        </p:txBody>
      </p:sp>
      <p:sp>
        <p:nvSpPr>
          <p:cNvPr id="7" name="ZoneTexte 6">
            <a:extLst>
              <a:ext uri="{FF2B5EF4-FFF2-40B4-BE49-F238E27FC236}">
                <a16:creationId xmlns:a16="http://schemas.microsoft.com/office/drawing/2014/main" id="{26E35C1B-6BEB-760D-C651-47F25B7394AC}"/>
              </a:ext>
            </a:extLst>
          </p:cNvPr>
          <p:cNvSpPr txBox="1"/>
          <p:nvPr/>
        </p:nvSpPr>
        <p:spPr>
          <a:xfrm>
            <a:off x="521170" y="3281366"/>
            <a:ext cx="6701040"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Saint-Saëns: Violons dans le soir (1907), s</a:t>
            </a:r>
            <a:r>
              <a:rPr lang="fr-FR" sz="1400" b="1" i="1" dirty="0">
                <a:latin typeface="Arial" panose="020B0604020202020204" pitchFamily="34" charset="0"/>
                <a:cs typeface="Arial" panose="020B0604020202020204" pitchFamily="34" charset="0"/>
              </a:rPr>
              <a:t>ur un poème d’Anna de Noailles </a:t>
            </a:r>
          </a:p>
        </p:txBody>
      </p:sp>
      <p:sp>
        <p:nvSpPr>
          <p:cNvPr id="9" name="Rectangle 8">
            <a:extLst>
              <a:ext uri="{FF2B5EF4-FFF2-40B4-BE49-F238E27FC236}">
                <a16:creationId xmlns:a16="http://schemas.microsoft.com/office/drawing/2014/main" id="{761CDA23-F3F0-BCD0-3CB6-C392BDFA26E4}"/>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space réservé du numéro de diapositive 11">
            <a:extLst>
              <a:ext uri="{FF2B5EF4-FFF2-40B4-BE49-F238E27FC236}">
                <a16:creationId xmlns:a16="http://schemas.microsoft.com/office/drawing/2014/main" id="{3B82EE8E-B2C7-47A9-1DF9-FCB57485EE0A}"/>
              </a:ext>
            </a:extLst>
          </p:cNvPr>
          <p:cNvSpPr>
            <a:spLocks noGrp="1"/>
          </p:cNvSpPr>
          <p:nvPr>
            <p:ph type="sldNum" sz="quarter" idx="12"/>
          </p:nvPr>
        </p:nvSpPr>
        <p:spPr/>
        <p:txBody>
          <a:bodyPr/>
          <a:lstStyle/>
          <a:p>
            <a:fld id="{CB94F6F6-573B-4A4A-91CB-5548FE4B89B6}" type="slidenum">
              <a:rPr lang="en-GB" smtClean="0"/>
              <a:t>11</a:t>
            </a:fld>
            <a:endParaRPr lang="en-GB"/>
          </a:p>
        </p:txBody>
      </p:sp>
    </p:spTree>
    <p:extLst>
      <p:ext uri="{BB962C8B-B14F-4D97-AF65-F5344CB8AC3E}">
        <p14:creationId xmlns:p14="http://schemas.microsoft.com/office/powerpoint/2010/main" val="310625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8BA98C7-48EB-1106-8490-82979207AC44}"/>
              </a:ext>
            </a:extLst>
          </p:cNvPr>
          <p:cNvSpPr txBox="1"/>
          <p:nvPr/>
        </p:nvSpPr>
        <p:spPr>
          <a:xfrm>
            <a:off x="955676" y="1278740"/>
            <a:ext cx="4946648" cy="3754874"/>
          </a:xfrm>
          <a:prstGeom prst="rect">
            <a:avLst/>
          </a:prstGeom>
          <a:noFill/>
        </p:spPr>
        <p:txBody>
          <a:bodyPr wrap="square" rtlCol="0">
            <a:spAutoFit/>
          </a:bodyPr>
          <a:lstStyle/>
          <a:p>
            <a:r>
              <a:rPr lang="ja-JP" altLang="fr-FR" sz="1400" dirty="0">
                <a:solidFill>
                  <a:srgbClr val="131313"/>
                </a:solidFill>
                <a:latin typeface="Roboto" panose="02000000000000000000" pitchFamily="2" charset="0"/>
              </a:rPr>
              <a:t>春の宵　さくらが咲くと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花ばかり　さくら横ちょう</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想出す　恋の昨日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君はもうこゝにゐないと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あゝ　いつも　花の女王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ほゝえんだ夢のふるさと</a:t>
            </a:r>
            <a:endParaRPr lang="fr-FR" altLang="ja-JP" sz="1400" dirty="0">
              <a:solidFill>
                <a:srgbClr val="131313"/>
              </a:solidFill>
              <a:latin typeface="Roboto" panose="02000000000000000000" pitchFamily="2" charset="0"/>
            </a:endParaRPr>
          </a:p>
          <a:p>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春の宵　さくらが咲くと</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花ばかり　さくら横ちょう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相見るの時はなかろう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「その後どう」</a:t>
            </a:r>
            <a:r>
              <a:rPr lang="ja-JP" altLang="fr-FR" sz="1400" dirty="0">
                <a:solidFill>
                  <a:srgbClr val="000000"/>
                </a:solidFill>
                <a:latin typeface="Courier New" panose="02070309020205020404" pitchFamily="49" charset="0"/>
              </a:rPr>
              <a:t>「しばらくね」</a:t>
            </a:r>
            <a:r>
              <a:rPr lang="ja-JP" altLang="fr-FR" sz="1400" dirty="0">
                <a:solidFill>
                  <a:srgbClr val="131313"/>
                </a:solidFill>
                <a:latin typeface="Roboto" panose="02000000000000000000" pitchFamily="2" charset="0"/>
              </a:rPr>
              <a:t>と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言ったってはぢまらないと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心得て花でも見よう </a:t>
            </a:r>
            <a:endParaRPr lang="fr-FR" altLang="ja-JP" sz="1400" dirty="0">
              <a:solidFill>
                <a:srgbClr val="131313"/>
              </a:solidFill>
              <a:latin typeface="Roboto" panose="02000000000000000000" pitchFamily="2" charset="0"/>
            </a:endParaRPr>
          </a:p>
          <a:p>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春の宵　さくらが咲くと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花ばかり　さくら横ちょう</a:t>
            </a:r>
            <a:endParaRPr lang="fr-FR"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8" name="Rectangle 4">
            <a:extLst>
              <a:ext uri="{FF2B5EF4-FFF2-40B4-BE49-F238E27FC236}">
                <a16:creationId xmlns:a16="http://schemas.microsoft.com/office/drawing/2014/main" id="{E9519D71-E06A-ACFF-5903-780F57881108}"/>
              </a:ext>
            </a:extLst>
          </p:cNvPr>
          <p:cNvSpPr>
            <a:spLocks noChangeArrowheads="1"/>
          </p:cNvSpPr>
          <p:nvPr/>
        </p:nvSpPr>
        <p:spPr bwMode="auto">
          <a:xfrm>
            <a:off x="955676" y="5107980"/>
            <a:ext cx="4360243" cy="3539430"/>
          </a:xfrm>
          <a:prstGeom prst="rect">
            <a:avLst/>
          </a:prstGeom>
          <a:noFill/>
        </p:spPr>
        <p:txBody>
          <a:bodyPr wrap="square" rtlCol="0">
            <a:spAutoFit/>
          </a:bodyPr>
          <a:lstStyle/>
          <a:p>
            <a:r>
              <a:rPr lang="fr-FR" altLang="fr-FR" sz="1400" dirty="0">
                <a:solidFill>
                  <a:schemeClr val="bg1">
                    <a:lumMod val="50000"/>
                  </a:schemeClr>
                </a:solidFill>
                <a:latin typeface="Arial" panose="020B0604020202020204" pitchFamily="34" charset="0"/>
                <a:cs typeface="Arial" panose="020B0604020202020204" pitchFamily="34" charset="0"/>
              </a:rPr>
              <a:t>Nuit de printemps quand les cerisiers fleurissent, Rien que des fleurs dans l'allée des cerisiers. </a:t>
            </a:r>
          </a:p>
          <a:p>
            <a:r>
              <a:rPr lang="fr-FR" altLang="fr-FR" sz="1400" dirty="0">
                <a:solidFill>
                  <a:schemeClr val="bg1">
                    <a:lumMod val="50000"/>
                  </a:schemeClr>
                </a:solidFill>
                <a:latin typeface="Arial" panose="020B0604020202020204" pitchFamily="34" charset="0"/>
                <a:cs typeface="Arial" panose="020B0604020202020204" pitchFamily="34" charset="0"/>
              </a:rPr>
              <a:t>Je me souviens de notre romance d'antan; </a:t>
            </a:r>
          </a:p>
          <a:p>
            <a:r>
              <a:rPr lang="fr-FR" altLang="fr-FR" sz="1400" dirty="0">
                <a:solidFill>
                  <a:schemeClr val="bg1">
                    <a:lumMod val="50000"/>
                  </a:schemeClr>
                </a:solidFill>
                <a:latin typeface="Arial" panose="020B0604020202020204" pitchFamily="34" charset="0"/>
                <a:cs typeface="Arial" panose="020B0604020202020204" pitchFamily="34" charset="0"/>
              </a:rPr>
              <a:t>Tu n'es plus là. </a:t>
            </a:r>
          </a:p>
          <a:p>
            <a:r>
              <a:rPr lang="fr-FR" altLang="fr-FR" sz="1400" dirty="0">
                <a:solidFill>
                  <a:schemeClr val="bg1">
                    <a:lumMod val="50000"/>
                  </a:schemeClr>
                </a:solidFill>
                <a:latin typeface="Arial" panose="020B0604020202020204" pitchFamily="34" charset="0"/>
                <a:cs typeface="Arial" panose="020B0604020202020204" pitchFamily="34" charset="0"/>
              </a:rPr>
              <a:t>Ah, tu as toujours été la reine des fleurs, </a:t>
            </a:r>
          </a:p>
          <a:p>
            <a:r>
              <a:rPr lang="fr-FR" altLang="fr-FR" sz="1400" dirty="0">
                <a:solidFill>
                  <a:schemeClr val="bg1">
                    <a:lumMod val="50000"/>
                  </a:schemeClr>
                </a:solidFill>
                <a:latin typeface="Arial" panose="020B0604020202020204" pitchFamily="34" charset="0"/>
                <a:cs typeface="Arial" panose="020B0604020202020204" pitchFamily="34" charset="0"/>
              </a:rPr>
              <a:t>La patrie de mes rêves souriants. </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Nuit de printemps où fleurissent les cerisiers, </a:t>
            </a:r>
          </a:p>
          <a:p>
            <a:r>
              <a:rPr lang="fr-FR" altLang="fr-FR" sz="1400" dirty="0">
                <a:solidFill>
                  <a:schemeClr val="bg1">
                    <a:lumMod val="50000"/>
                  </a:schemeClr>
                </a:solidFill>
                <a:latin typeface="Arial" panose="020B0604020202020204" pitchFamily="34" charset="0"/>
                <a:cs typeface="Arial" panose="020B0604020202020204" pitchFamily="34" charset="0"/>
              </a:rPr>
              <a:t>Rien que des fleurs dans l'allée des cerisiers. </a:t>
            </a:r>
          </a:p>
          <a:p>
            <a:r>
              <a:rPr lang="fr-FR" altLang="fr-FR" sz="1400" dirty="0">
                <a:solidFill>
                  <a:schemeClr val="bg1">
                    <a:lumMod val="50000"/>
                  </a:schemeClr>
                </a:solidFill>
                <a:latin typeface="Arial" panose="020B0604020202020204" pitchFamily="34" charset="0"/>
                <a:cs typeface="Arial" panose="020B0604020202020204" pitchFamily="34" charset="0"/>
              </a:rPr>
              <a:t>Il n'y aura aucune chance de se revoir. </a:t>
            </a:r>
          </a:p>
          <a:p>
            <a:r>
              <a:rPr lang="fr-FR" altLang="fr-FR" sz="1400" dirty="0">
                <a:solidFill>
                  <a:schemeClr val="bg1">
                    <a:lumMod val="50000"/>
                  </a:schemeClr>
                </a:solidFill>
                <a:latin typeface="Arial" panose="020B0604020202020204" pitchFamily="34" charset="0"/>
                <a:cs typeface="Arial" panose="020B0604020202020204" pitchFamily="34" charset="0"/>
              </a:rPr>
              <a:t>«Comment vas-tu ?»  «Ça fait longtemps.» Comprenant que dire de telles choses serait inutile, </a:t>
            </a:r>
          </a:p>
          <a:p>
            <a:r>
              <a:rPr lang="fr-FR" altLang="fr-FR" sz="1400" dirty="0">
                <a:solidFill>
                  <a:schemeClr val="bg1">
                    <a:lumMod val="50000"/>
                  </a:schemeClr>
                </a:solidFill>
                <a:latin typeface="Arial" panose="020B0604020202020204" pitchFamily="34" charset="0"/>
                <a:cs typeface="Arial" panose="020B0604020202020204" pitchFamily="34" charset="0"/>
              </a:rPr>
              <a:t>regardons les fleurs. </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Nuit de printemps quand les cerisiers fleurissent, Rien que des fleurs dans l'allée des cerisiers</a:t>
            </a:r>
          </a:p>
        </p:txBody>
      </p:sp>
      <p:sp>
        <p:nvSpPr>
          <p:cNvPr id="10" name="ZoneTexte 9">
            <a:extLst>
              <a:ext uri="{FF2B5EF4-FFF2-40B4-BE49-F238E27FC236}">
                <a16:creationId xmlns:a16="http://schemas.microsoft.com/office/drawing/2014/main" id="{0059C112-D571-0155-EFDC-B9A37C4AC6D7}"/>
              </a:ext>
            </a:extLst>
          </p:cNvPr>
          <p:cNvSpPr txBox="1"/>
          <p:nvPr/>
        </p:nvSpPr>
        <p:spPr>
          <a:xfrm>
            <a:off x="440303" y="481510"/>
            <a:ext cx="6502937" cy="523220"/>
          </a:xfrm>
          <a:prstGeom prst="rect">
            <a:avLst/>
          </a:prstGeom>
          <a:noFill/>
        </p:spPr>
        <p:txBody>
          <a:bodyPr wrap="square" rtlCol="0">
            <a:spAutoFit/>
          </a:bodyPr>
          <a:lstStyle/>
          <a:p>
            <a:r>
              <a:rPr lang="fr-FR" sz="1400" b="1" dirty="0" err="1">
                <a:latin typeface="Arial" panose="020B0604020202020204" pitchFamily="34" charset="0"/>
                <a:cs typeface="Arial" panose="020B0604020202020204" pitchFamily="34" charset="0"/>
              </a:rPr>
              <a:t>Yoshinao</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Nakada</a:t>
            </a:r>
            <a:r>
              <a:rPr lang="fr-FR" sz="1400" b="1" dirty="0">
                <a:latin typeface="Arial" panose="020B0604020202020204" pitchFamily="34" charset="0"/>
                <a:cs typeface="Arial" panose="020B0604020202020204" pitchFamily="34" charset="0"/>
              </a:rPr>
              <a:t> (</a:t>
            </a:r>
            <a:r>
              <a:rPr lang="zh-CN" altLang="fr-FR" sz="1400" b="1" dirty="0">
                <a:solidFill>
                  <a:srgbClr val="000000"/>
                </a:solidFill>
                <a:latin typeface="Arial" panose="020B0604020202020204" pitchFamily="34" charset="0"/>
              </a:rPr>
              <a:t>中田喜直</a:t>
            </a:r>
            <a:r>
              <a:rPr lang="fr-FR" altLang="zh-CN" sz="1400" b="1" dirty="0">
                <a:solidFill>
                  <a:srgbClr val="0F0F0F"/>
                </a:solidFill>
                <a:latin typeface="Roboto" panose="02000000000000000000" pitchFamily="2" charset="0"/>
              </a:rPr>
              <a:t>) </a:t>
            </a:r>
            <a:r>
              <a:rPr lang="fr-FR" sz="1400" b="1" dirty="0">
                <a:latin typeface="Arial" panose="020B0604020202020204" pitchFamily="34" charset="0"/>
                <a:cs typeface="Arial" panose="020B0604020202020204" pitchFamily="34" charset="0"/>
              </a:rPr>
              <a:t>: Sakura </a:t>
            </a:r>
            <a:r>
              <a:rPr lang="fr-FR" sz="1400" b="1" dirty="0" err="1">
                <a:latin typeface="Arial" panose="020B0604020202020204" pitchFamily="34" charset="0"/>
                <a:cs typeface="Arial" panose="020B0604020202020204" pitchFamily="34" charset="0"/>
              </a:rPr>
              <a:t>Yokocho</a:t>
            </a:r>
            <a:r>
              <a:rPr lang="fr-FR" sz="1400" b="1" dirty="0">
                <a:latin typeface="Arial" panose="020B0604020202020204" pitchFamily="34" charset="0"/>
                <a:cs typeface="Arial" panose="020B0604020202020204" pitchFamily="34" charset="0"/>
              </a:rPr>
              <a:t> [</a:t>
            </a:r>
            <a:r>
              <a:rPr lang="ja-JP" altLang="fr-FR" sz="1400" b="1" dirty="0">
                <a:latin typeface="Arial" panose="020B0604020202020204" pitchFamily="34" charset="0"/>
                <a:cs typeface="Arial" panose="020B0604020202020204" pitchFamily="34" charset="0"/>
              </a:rPr>
              <a:t>さくら</a:t>
            </a:r>
            <a:r>
              <a:rPr lang="zh-CN" altLang="fr-FR" sz="1400" b="1" dirty="0">
                <a:latin typeface="Arial" panose="020B0604020202020204" pitchFamily="34" charset="0"/>
                <a:cs typeface="Arial" panose="020B0604020202020204" pitchFamily="34" charset="0"/>
              </a:rPr>
              <a:t>横丁</a:t>
            </a:r>
            <a:r>
              <a:rPr lang="fr-FR" altLang="zh-CN" sz="1400" b="1" dirty="0">
                <a:latin typeface="Arial" panose="020B0604020202020204" pitchFamily="34" charset="0"/>
                <a:cs typeface="Arial" panose="020B0604020202020204" pitchFamily="34" charset="0"/>
              </a:rPr>
              <a:t>]</a:t>
            </a:r>
          </a:p>
          <a:p>
            <a:r>
              <a:rPr lang="fr-FR" sz="1400" b="1" dirty="0">
                <a:latin typeface="Arial" panose="020B0604020202020204" pitchFamily="34" charset="0"/>
                <a:cs typeface="Arial" panose="020B0604020202020204" pitchFamily="34" charset="0"/>
              </a:rPr>
              <a:t> - Allée des cerisiers (1962), s</a:t>
            </a:r>
            <a:r>
              <a:rPr lang="fr-FR" sz="1400" b="1" i="1" dirty="0">
                <a:latin typeface="Arial" panose="020B0604020202020204" pitchFamily="34" charset="0"/>
                <a:cs typeface="Arial" panose="020B0604020202020204" pitchFamily="34" charset="0"/>
              </a:rPr>
              <a:t>ur un texte de </a:t>
            </a:r>
            <a:r>
              <a:rPr lang="fr-FR" sz="1400" b="1" i="1" dirty="0" err="1">
                <a:latin typeface="Arial" panose="020B0604020202020204" pitchFamily="34" charset="0"/>
                <a:cs typeface="Arial" panose="020B0604020202020204" pitchFamily="34" charset="0"/>
              </a:rPr>
              <a:t>Shuichi</a:t>
            </a:r>
            <a:r>
              <a:rPr lang="fr-FR" sz="1400" b="1" i="1" dirty="0">
                <a:latin typeface="Arial" panose="020B0604020202020204" pitchFamily="34" charset="0"/>
                <a:cs typeface="Arial" panose="020B0604020202020204" pitchFamily="34" charset="0"/>
              </a:rPr>
              <a:t> Kato (</a:t>
            </a:r>
            <a:r>
              <a:rPr lang="zh-CN" altLang="fr-FR" sz="1400" b="1" dirty="0">
                <a:solidFill>
                  <a:srgbClr val="131313"/>
                </a:solidFill>
                <a:latin typeface="Roboto" panose="02000000000000000000" pitchFamily="2" charset="0"/>
              </a:rPr>
              <a:t>加藤周一</a:t>
            </a:r>
            <a:r>
              <a:rPr lang="fr-FR" altLang="zh-CN" sz="1400" b="1" dirty="0">
                <a:solidFill>
                  <a:srgbClr val="131313"/>
                </a:solidFill>
                <a:latin typeface="Roboto" panose="02000000000000000000" pitchFamily="2" charset="0"/>
              </a:rPr>
              <a:t>)</a:t>
            </a:r>
            <a:r>
              <a:rPr lang="fr-FR" sz="1400" b="1" i="1"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94B96373-AA60-8668-100C-0BF38F27E65A}"/>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numéro de diapositive 6">
            <a:extLst>
              <a:ext uri="{FF2B5EF4-FFF2-40B4-BE49-F238E27FC236}">
                <a16:creationId xmlns:a16="http://schemas.microsoft.com/office/drawing/2014/main" id="{6E06F535-D027-D819-629B-CBBFB8CBE543}"/>
              </a:ext>
            </a:extLst>
          </p:cNvPr>
          <p:cNvSpPr>
            <a:spLocks noGrp="1"/>
          </p:cNvSpPr>
          <p:nvPr>
            <p:ph type="sldNum" sz="quarter" idx="12"/>
          </p:nvPr>
        </p:nvSpPr>
        <p:spPr/>
        <p:txBody>
          <a:bodyPr/>
          <a:lstStyle/>
          <a:p>
            <a:fld id="{CB94F6F6-573B-4A4A-91CB-5548FE4B89B6}" type="slidenum">
              <a:rPr lang="en-GB" smtClean="0"/>
              <a:t>12</a:t>
            </a:fld>
            <a:endParaRPr lang="en-GB"/>
          </a:p>
        </p:txBody>
      </p:sp>
    </p:spTree>
    <p:extLst>
      <p:ext uri="{BB962C8B-B14F-4D97-AF65-F5344CB8AC3E}">
        <p14:creationId xmlns:p14="http://schemas.microsoft.com/office/powerpoint/2010/main" val="62644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3855D72-A56F-8426-6FD6-EF3182F9F265}"/>
              </a:ext>
            </a:extLst>
          </p:cNvPr>
          <p:cNvSpPr txBox="1"/>
          <p:nvPr/>
        </p:nvSpPr>
        <p:spPr>
          <a:xfrm>
            <a:off x="800692" y="967839"/>
            <a:ext cx="5584609" cy="4401205"/>
          </a:xfrm>
          <a:prstGeom prst="rect">
            <a:avLst/>
          </a:prstGeom>
          <a:noFill/>
        </p:spPr>
        <p:txBody>
          <a:bodyPr wrap="square" rtlCol="0">
            <a:spAutoFit/>
          </a:bodyPr>
          <a:lstStyle/>
          <a:p>
            <a:r>
              <a:rPr lang="ja-JP" altLang="fr-FR" sz="1400" dirty="0">
                <a:solidFill>
                  <a:srgbClr val="131313"/>
                </a:solidFill>
                <a:latin typeface="Roboto" panose="02000000000000000000" pitchFamily="2" charset="0"/>
              </a:rPr>
              <a:t>ある朝　わたしは町かどで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すてきな春にあいました</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いきなり心がうろたえて</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つぼみがジンとふくらんで</a:t>
            </a:r>
            <a:endParaRPr lang="fr-FR" altLang="ja-JP" sz="1400" dirty="0">
              <a:solidFill>
                <a:srgbClr val="131313"/>
              </a:solidFill>
              <a:latin typeface="Roboto" panose="02000000000000000000" pitchFamily="2" charset="0"/>
            </a:endParaRPr>
          </a:p>
          <a:p>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春が手紙をくれました</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心で電話がなりました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やさしく腕をくみました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愛することのよろこびを</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春がおしえてくれました</a:t>
            </a:r>
            <a:endParaRPr lang="fr-FR" altLang="ja-JP" sz="1400" dirty="0">
              <a:solidFill>
                <a:srgbClr val="131313"/>
              </a:solidFill>
              <a:latin typeface="Roboto" panose="02000000000000000000" pitchFamily="2" charset="0"/>
            </a:endParaRPr>
          </a:p>
          <a:p>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春の夜更けの公園で</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言葉が星になったとき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つぼみは花になりました </a:t>
            </a:r>
            <a:endParaRPr lang="fr-FR" altLang="ja-JP" sz="1400" dirty="0">
              <a:solidFill>
                <a:srgbClr val="131313"/>
              </a:solidFill>
              <a:latin typeface="Roboto" panose="02000000000000000000" pitchFamily="2" charset="0"/>
            </a:endParaRPr>
          </a:p>
          <a:p>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春が手紙をくれました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心で電話がなりました</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 あなたの胸でなきました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愛することのよろこびを </a:t>
            </a:r>
            <a:endParaRPr lang="fr-FR" altLang="ja-JP" sz="1400" dirty="0">
              <a:solidFill>
                <a:srgbClr val="131313"/>
              </a:solidFill>
              <a:latin typeface="Roboto" panose="02000000000000000000" pitchFamily="2" charset="0"/>
            </a:endParaRPr>
          </a:p>
          <a:p>
            <a:r>
              <a:rPr lang="ja-JP" altLang="fr-FR" sz="1400" dirty="0">
                <a:solidFill>
                  <a:srgbClr val="131313"/>
                </a:solidFill>
                <a:latin typeface="Roboto" panose="02000000000000000000" pitchFamily="2" charset="0"/>
              </a:rPr>
              <a:t>春がおしえてくれました</a:t>
            </a:r>
            <a:endParaRPr lang="en-GB" sz="1400" dirty="0">
              <a:latin typeface="Arial" panose="020B0604020202020204" pitchFamily="34" charset="0"/>
              <a:cs typeface="Arial" panose="020B0604020202020204" pitchFamily="34" charset="0"/>
            </a:endParaRPr>
          </a:p>
        </p:txBody>
      </p:sp>
      <p:sp>
        <p:nvSpPr>
          <p:cNvPr id="9" name="Rectangle 6">
            <a:extLst>
              <a:ext uri="{FF2B5EF4-FFF2-40B4-BE49-F238E27FC236}">
                <a16:creationId xmlns:a16="http://schemas.microsoft.com/office/drawing/2014/main" id="{5A22242A-A9A6-5507-0576-F365933489C1}"/>
              </a:ext>
            </a:extLst>
          </p:cNvPr>
          <p:cNvSpPr>
            <a:spLocks noChangeArrowheads="1"/>
          </p:cNvSpPr>
          <p:nvPr/>
        </p:nvSpPr>
        <p:spPr bwMode="auto">
          <a:xfrm>
            <a:off x="800692" y="5325778"/>
            <a:ext cx="6034061" cy="4401205"/>
          </a:xfrm>
          <a:prstGeom prst="rect">
            <a:avLst/>
          </a:prstGeom>
          <a:noFill/>
        </p:spPr>
        <p:txBody>
          <a:bodyPr wrap="square" rtlCol="0">
            <a:spAutoFit/>
          </a:bodyPr>
          <a:lstStyle/>
          <a:p>
            <a:r>
              <a:rPr lang="fr-FR" altLang="fr-FR" sz="1400" dirty="0">
                <a:solidFill>
                  <a:schemeClr val="bg1">
                    <a:lumMod val="50000"/>
                  </a:schemeClr>
                </a:solidFill>
                <a:latin typeface="Arial" panose="020B0604020202020204" pitchFamily="34" charset="0"/>
                <a:cs typeface="Arial" panose="020B0604020202020204" pitchFamily="34" charset="0"/>
              </a:rPr>
              <a:t>Un matin, j'étais dans la rue </a:t>
            </a:r>
          </a:p>
          <a:p>
            <a:r>
              <a:rPr lang="fr-FR" altLang="fr-FR" sz="1400" dirty="0">
                <a:solidFill>
                  <a:schemeClr val="bg1">
                    <a:lumMod val="50000"/>
                  </a:schemeClr>
                </a:solidFill>
                <a:latin typeface="Arial" panose="020B0604020202020204" pitchFamily="34" charset="0"/>
                <a:cs typeface="Arial" panose="020B0604020202020204" pitchFamily="34" charset="0"/>
              </a:rPr>
              <a:t>J'ai vu un beau printemps </a:t>
            </a:r>
          </a:p>
          <a:p>
            <a:r>
              <a:rPr lang="fr-FR" altLang="fr-FR" sz="1400" dirty="0">
                <a:solidFill>
                  <a:schemeClr val="bg1">
                    <a:lumMod val="50000"/>
                  </a:schemeClr>
                </a:solidFill>
                <a:latin typeface="Arial" panose="020B0604020202020204" pitchFamily="34" charset="0"/>
                <a:cs typeface="Arial" panose="020B0604020202020204" pitchFamily="34" charset="0"/>
              </a:rPr>
              <a:t>Soudain mon esprit s’est emballé </a:t>
            </a:r>
          </a:p>
          <a:p>
            <a:r>
              <a:rPr lang="fr-FR" altLang="fr-FR" sz="1400" dirty="0">
                <a:solidFill>
                  <a:schemeClr val="bg1">
                    <a:lumMod val="50000"/>
                  </a:schemeClr>
                </a:solidFill>
                <a:latin typeface="Arial" panose="020B0604020202020204" pitchFamily="34" charset="0"/>
                <a:cs typeface="Arial" panose="020B0604020202020204" pitchFamily="34" charset="0"/>
              </a:rPr>
              <a:t>Les bourgeons éclataient de toutes parts </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Le printemps m’a écrit une lettre </a:t>
            </a:r>
          </a:p>
          <a:p>
            <a:r>
              <a:rPr lang="fr-FR" altLang="fr-FR" sz="1400" dirty="0">
                <a:solidFill>
                  <a:schemeClr val="bg1">
                    <a:lumMod val="50000"/>
                  </a:schemeClr>
                </a:solidFill>
                <a:latin typeface="Arial" panose="020B0604020202020204" pitchFamily="34" charset="0"/>
                <a:cs typeface="Arial" panose="020B0604020202020204" pitchFamily="34" charset="0"/>
              </a:rPr>
              <a:t>Le téléphone a sonné dans mon cœur </a:t>
            </a:r>
          </a:p>
          <a:p>
            <a:r>
              <a:rPr lang="fr-FR" altLang="fr-FR" sz="1400" dirty="0">
                <a:solidFill>
                  <a:schemeClr val="bg1">
                    <a:lumMod val="50000"/>
                  </a:schemeClr>
                </a:solidFill>
                <a:latin typeface="Arial" panose="020B0604020202020204" pitchFamily="34" charset="0"/>
                <a:cs typeface="Arial" panose="020B0604020202020204" pitchFamily="34" charset="0"/>
              </a:rPr>
              <a:t>J'ai mis mes bras autour de toi tendrement </a:t>
            </a:r>
          </a:p>
          <a:p>
            <a:r>
              <a:rPr lang="fr-FR" altLang="fr-FR" sz="1400" dirty="0">
                <a:solidFill>
                  <a:schemeClr val="bg1">
                    <a:lumMod val="50000"/>
                  </a:schemeClr>
                </a:solidFill>
                <a:latin typeface="Arial" panose="020B0604020202020204" pitchFamily="34" charset="0"/>
                <a:cs typeface="Arial" panose="020B0604020202020204" pitchFamily="34" charset="0"/>
              </a:rPr>
              <a:t>Les joies de l'amour </a:t>
            </a:r>
          </a:p>
          <a:p>
            <a:r>
              <a:rPr lang="fr-FR" altLang="fr-FR" sz="1400" dirty="0">
                <a:solidFill>
                  <a:schemeClr val="bg1">
                    <a:lumMod val="50000"/>
                  </a:schemeClr>
                </a:solidFill>
                <a:latin typeface="Arial" panose="020B0604020202020204" pitchFamily="34" charset="0"/>
                <a:cs typeface="Arial" panose="020B0604020202020204" pitchFamily="34" charset="0"/>
              </a:rPr>
              <a:t>Le printemps m'a appris à aimer</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Dans le parc à l'aube du printemps</a:t>
            </a:r>
          </a:p>
          <a:p>
            <a:r>
              <a:rPr lang="fr-FR" altLang="fr-FR" sz="1400" dirty="0">
                <a:solidFill>
                  <a:schemeClr val="bg1">
                    <a:lumMod val="50000"/>
                  </a:schemeClr>
                </a:solidFill>
                <a:latin typeface="Arial" panose="020B0604020202020204" pitchFamily="34" charset="0"/>
                <a:cs typeface="Arial" panose="020B0604020202020204" pitchFamily="34" charset="0"/>
              </a:rPr>
              <a:t>Quand les mots deviennent des étoiles</a:t>
            </a:r>
          </a:p>
          <a:p>
            <a:r>
              <a:rPr lang="fr-FR" altLang="fr-FR" sz="1400" dirty="0">
                <a:solidFill>
                  <a:schemeClr val="bg1">
                    <a:lumMod val="50000"/>
                  </a:schemeClr>
                </a:solidFill>
                <a:latin typeface="Arial" panose="020B0604020202020204" pitchFamily="34" charset="0"/>
                <a:cs typeface="Arial" panose="020B0604020202020204" pitchFamily="34" charset="0"/>
              </a:rPr>
              <a:t>Quand les bourgeons deviennent des fleurs</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Le printemps m’a écrit une lettre </a:t>
            </a:r>
          </a:p>
          <a:p>
            <a:r>
              <a:rPr lang="fr-FR" altLang="fr-FR" sz="1400" dirty="0">
                <a:solidFill>
                  <a:schemeClr val="bg1">
                    <a:lumMod val="50000"/>
                  </a:schemeClr>
                </a:solidFill>
                <a:latin typeface="Arial" panose="020B0604020202020204" pitchFamily="34" charset="0"/>
                <a:cs typeface="Arial" panose="020B0604020202020204" pitchFamily="34" charset="0"/>
              </a:rPr>
              <a:t>Le téléphone a sonné dans mon cœur </a:t>
            </a:r>
          </a:p>
          <a:p>
            <a:r>
              <a:rPr lang="fr-FR" altLang="fr-FR" sz="1400" dirty="0">
                <a:solidFill>
                  <a:schemeClr val="bg1">
                    <a:lumMod val="50000"/>
                  </a:schemeClr>
                </a:solidFill>
                <a:latin typeface="Arial" panose="020B0604020202020204" pitchFamily="34" charset="0"/>
                <a:cs typeface="Arial" panose="020B0604020202020204" pitchFamily="34" charset="0"/>
              </a:rPr>
              <a:t>J'ai chanté dans ton cœur </a:t>
            </a:r>
          </a:p>
          <a:p>
            <a:r>
              <a:rPr lang="fr-FR" altLang="fr-FR" sz="1400" dirty="0">
                <a:solidFill>
                  <a:schemeClr val="bg1">
                    <a:lumMod val="50000"/>
                  </a:schemeClr>
                </a:solidFill>
                <a:latin typeface="Arial" panose="020B0604020202020204" pitchFamily="34" charset="0"/>
                <a:cs typeface="Arial" panose="020B0604020202020204" pitchFamily="34" charset="0"/>
              </a:rPr>
              <a:t>Les joies de l'amour </a:t>
            </a:r>
          </a:p>
          <a:p>
            <a:r>
              <a:rPr lang="fr-FR" altLang="fr-FR" sz="1400" dirty="0">
                <a:solidFill>
                  <a:schemeClr val="bg1">
                    <a:lumMod val="50000"/>
                  </a:schemeClr>
                </a:solidFill>
                <a:latin typeface="Arial" panose="020B0604020202020204" pitchFamily="34" charset="0"/>
                <a:cs typeface="Arial" panose="020B0604020202020204" pitchFamily="34" charset="0"/>
              </a:rPr>
              <a:t>Le printemps m'a appris à aimer.</a:t>
            </a:r>
          </a:p>
        </p:txBody>
      </p:sp>
      <p:sp>
        <p:nvSpPr>
          <p:cNvPr id="12" name="ZoneTexte 11">
            <a:extLst>
              <a:ext uri="{FF2B5EF4-FFF2-40B4-BE49-F238E27FC236}">
                <a16:creationId xmlns:a16="http://schemas.microsoft.com/office/drawing/2014/main" id="{594A2343-9A90-4366-7160-27E8AB149E29}"/>
              </a:ext>
            </a:extLst>
          </p:cNvPr>
          <p:cNvSpPr txBox="1"/>
          <p:nvPr/>
        </p:nvSpPr>
        <p:spPr>
          <a:xfrm>
            <a:off x="390070" y="503383"/>
            <a:ext cx="5995231" cy="523220"/>
          </a:xfrm>
          <a:prstGeom prst="rect">
            <a:avLst/>
          </a:prstGeom>
          <a:noFill/>
        </p:spPr>
        <p:txBody>
          <a:bodyPr wrap="square" rtlCol="0">
            <a:spAutoFit/>
          </a:bodyPr>
          <a:lstStyle/>
          <a:p>
            <a:r>
              <a:rPr lang="fr-FR" sz="1400" b="1" dirty="0" err="1">
                <a:solidFill>
                  <a:srgbClr val="202122"/>
                </a:solidFill>
                <a:latin typeface="Arial" panose="020B0604020202020204" pitchFamily="34" charset="0"/>
                <a:cs typeface="Arial" panose="020B0604020202020204" pitchFamily="34" charset="0"/>
              </a:rPr>
              <a:t>Hideo</a:t>
            </a:r>
            <a:r>
              <a:rPr lang="fr-FR" sz="1400" b="1" dirty="0">
                <a:solidFill>
                  <a:srgbClr val="202122"/>
                </a:solidFill>
                <a:latin typeface="Arial" panose="020B0604020202020204" pitchFamily="34" charset="0"/>
                <a:cs typeface="Arial" panose="020B0604020202020204" pitchFamily="34" charset="0"/>
              </a:rPr>
              <a:t> Kobayashi</a:t>
            </a:r>
            <a:r>
              <a:rPr lang="fr-FR" sz="1400" b="1" dirty="0">
                <a:latin typeface="Arial" panose="020B0604020202020204" pitchFamily="34" charset="0"/>
                <a:cs typeface="Arial" panose="020B0604020202020204" pitchFamily="34" charset="0"/>
              </a:rPr>
              <a:t> (</a:t>
            </a:r>
            <a:r>
              <a:rPr lang="zh-CN" altLang="fr-FR" sz="1400" b="1" dirty="0">
                <a:latin typeface="Arial" panose="020B0604020202020204" pitchFamily="34" charset="0"/>
                <a:cs typeface="Arial" panose="020B0604020202020204" pitchFamily="34" charset="0"/>
              </a:rPr>
              <a:t>小林秀雄</a:t>
            </a:r>
            <a:r>
              <a:rPr lang="fr-FR" altLang="zh-CN" sz="1400" b="1" dirty="0">
                <a:latin typeface="Arial" panose="020B0604020202020204" pitchFamily="34" charset="0"/>
                <a:cs typeface="Arial" panose="020B0604020202020204" pitchFamily="34" charset="0"/>
              </a:rPr>
              <a:t>)</a:t>
            </a:r>
            <a:r>
              <a:rPr lang="zh-CN" altLang="fr-FR" sz="1400" b="1" dirty="0">
                <a:latin typeface="Arial" panose="020B0604020202020204" pitchFamily="34" charset="0"/>
                <a:cs typeface="Arial" panose="020B0604020202020204" pitchFamily="34" charset="0"/>
              </a:rPr>
              <a:t> </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Sutekina</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Haru</a:t>
            </a:r>
            <a:r>
              <a:rPr lang="fr-FR" sz="1400" b="1" dirty="0">
                <a:solidFill>
                  <a:srgbClr val="202122"/>
                </a:solidFill>
                <a:latin typeface="Arial" panose="020B0604020202020204" pitchFamily="34" charset="0"/>
                <a:cs typeface="Arial" panose="020B0604020202020204" pitchFamily="34" charset="0"/>
              </a:rPr>
              <a:t> ni [</a:t>
            </a:r>
            <a:r>
              <a:rPr lang="ja-JP" altLang="fr-FR" sz="1400" b="1" dirty="0">
                <a:latin typeface="Arial" panose="020B0604020202020204" pitchFamily="34" charset="0"/>
                <a:cs typeface="Arial" panose="020B0604020202020204" pitchFamily="34" charset="0"/>
              </a:rPr>
              <a:t>すてきな春に</a:t>
            </a:r>
            <a:r>
              <a:rPr lang="fr-FR" altLang="ja-JP" sz="1400" b="1" dirty="0">
                <a:latin typeface="Arial" panose="020B0604020202020204" pitchFamily="34" charset="0"/>
                <a:cs typeface="Arial" panose="020B0604020202020204" pitchFamily="34" charset="0"/>
              </a:rPr>
              <a:t> ]</a:t>
            </a:r>
          </a:p>
          <a:p>
            <a:r>
              <a:rPr lang="fr-FR" sz="1400" b="1" dirty="0">
                <a:solidFill>
                  <a:srgbClr val="202122"/>
                </a:solidFill>
                <a:latin typeface="Arial" panose="020B0604020202020204" pitchFamily="34" charset="0"/>
                <a:cs typeface="Arial" panose="020B0604020202020204" pitchFamily="34" charset="0"/>
              </a:rPr>
              <a:t>Au printemps merveilleux (1972), s</a:t>
            </a:r>
            <a:r>
              <a:rPr lang="fr-FR" sz="1400" b="1" i="1" dirty="0">
                <a:latin typeface="Arial" panose="020B0604020202020204" pitchFamily="34" charset="0"/>
                <a:cs typeface="Arial" panose="020B0604020202020204" pitchFamily="34" charset="0"/>
              </a:rPr>
              <a:t>ur un texte de Yo Mine </a:t>
            </a:r>
            <a:r>
              <a:rPr lang="fr-FR" altLang="zh-CN" sz="1400" b="1" dirty="0">
                <a:solidFill>
                  <a:srgbClr val="4D5156"/>
                </a:solidFill>
                <a:latin typeface="arial" panose="020B0604020202020204" pitchFamily="34" charset="0"/>
              </a:rPr>
              <a:t>(</a:t>
            </a:r>
            <a:r>
              <a:rPr lang="zh-CN" altLang="fr-FR" sz="1400" b="1" dirty="0">
                <a:solidFill>
                  <a:srgbClr val="000000"/>
                </a:solidFill>
                <a:latin typeface="Arial" panose="020B0604020202020204" pitchFamily="34" charset="0"/>
              </a:rPr>
              <a:t>峯陽</a:t>
            </a:r>
            <a:r>
              <a:rPr lang="fr-FR" altLang="zh-CN" sz="1400" b="1" dirty="0">
                <a:solidFill>
                  <a:srgbClr val="4D5156"/>
                </a:solidFill>
                <a:latin typeface="arial" panose="020B0604020202020204" pitchFamily="34" charset="0"/>
              </a:rPr>
              <a:t>)</a:t>
            </a:r>
            <a:endParaRPr lang="fr-FR" sz="1400" b="1" i="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21740DC-CE11-5B26-9147-DE16608F1FC9}"/>
              </a:ext>
            </a:extLst>
          </p:cNvPr>
          <p:cNvSpPr/>
          <p:nvPr/>
        </p:nvSpPr>
        <p:spPr>
          <a:xfrm>
            <a:off x="0" y="9639946"/>
            <a:ext cx="1813302" cy="2660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space réservé du numéro de diapositive 15">
            <a:extLst>
              <a:ext uri="{FF2B5EF4-FFF2-40B4-BE49-F238E27FC236}">
                <a16:creationId xmlns:a16="http://schemas.microsoft.com/office/drawing/2014/main" id="{37511D26-72C0-71C5-BF58-FAA67A84D6E5}"/>
              </a:ext>
            </a:extLst>
          </p:cNvPr>
          <p:cNvSpPr>
            <a:spLocks noGrp="1"/>
          </p:cNvSpPr>
          <p:nvPr>
            <p:ph type="sldNum" sz="quarter" idx="12"/>
          </p:nvPr>
        </p:nvSpPr>
        <p:spPr/>
        <p:txBody>
          <a:bodyPr/>
          <a:lstStyle/>
          <a:p>
            <a:fld id="{CB94F6F6-573B-4A4A-91CB-5548FE4B89B6}" type="slidenum">
              <a:rPr lang="en-GB" smtClean="0"/>
              <a:t>13</a:t>
            </a:fld>
            <a:endParaRPr lang="en-GB"/>
          </a:p>
        </p:txBody>
      </p:sp>
    </p:spTree>
    <p:extLst>
      <p:ext uri="{BB962C8B-B14F-4D97-AF65-F5344CB8AC3E}">
        <p14:creationId xmlns:p14="http://schemas.microsoft.com/office/powerpoint/2010/main" val="416245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2B79C9D-94FF-AA62-4C0D-8DAD1E4A01E5}"/>
              </a:ext>
            </a:extLst>
          </p:cNvPr>
          <p:cNvSpPr txBox="1"/>
          <p:nvPr/>
        </p:nvSpPr>
        <p:spPr>
          <a:xfrm>
            <a:off x="910578" y="1261322"/>
            <a:ext cx="5164758" cy="4832092"/>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5. Im Zimmer (Johannes Schlaf)</a:t>
            </a:r>
          </a:p>
          <a:p>
            <a:r>
              <a:rPr lang="de-DE" sz="1400" dirty="0">
                <a:latin typeface="Arial" panose="020B0604020202020204" pitchFamily="34" charset="0"/>
                <a:cs typeface="Arial" panose="020B0604020202020204" pitchFamily="34" charset="0"/>
              </a:rPr>
              <a:t>Herbstsonnenschein.</a:t>
            </a:r>
          </a:p>
          <a:p>
            <a:r>
              <a:rPr lang="de-DE" sz="1400" dirty="0">
                <a:latin typeface="Arial" panose="020B0604020202020204" pitchFamily="34" charset="0"/>
                <a:cs typeface="Arial" panose="020B0604020202020204" pitchFamily="34" charset="0"/>
              </a:rPr>
              <a:t>Der liebe Abend blickt so still herein.</a:t>
            </a:r>
          </a:p>
          <a:p>
            <a:r>
              <a:rPr lang="de-DE" sz="1400" dirty="0">
                <a:latin typeface="Arial" panose="020B0604020202020204" pitchFamily="34" charset="0"/>
                <a:cs typeface="Arial" panose="020B0604020202020204" pitchFamily="34" charset="0"/>
              </a:rPr>
              <a:t>Ein Feuerlein rot</a:t>
            </a:r>
          </a:p>
          <a:p>
            <a:r>
              <a:rPr lang="de-DE" sz="1400" dirty="0">
                <a:latin typeface="Arial" panose="020B0604020202020204" pitchFamily="34" charset="0"/>
                <a:cs typeface="Arial" panose="020B0604020202020204" pitchFamily="34" charset="0"/>
              </a:rPr>
              <a:t>Knistert im Ofenloch und loht.</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So! – Mein Kopf auf deinen </a:t>
            </a:r>
            <a:r>
              <a:rPr lang="de-DE" sz="1400" dirty="0" err="1">
                <a:latin typeface="Arial" panose="020B0604020202020204" pitchFamily="34" charset="0"/>
                <a:cs typeface="Arial" panose="020B0604020202020204" pitchFamily="34" charset="0"/>
              </a:rPr>
              <a:t>Knie’n</a:t>
            </a:r>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So ist mir gut;</a:t>
            </a:r>
          </a:p>
          <a:p>
            <a:r>
              <a:rPr lang="de-DE" sz="1400" dirty="0">
                <a:latin typeface="Arial" panose="020B0604020202020204" pitchFamily="34" charset="0"/>
                <a:cs typeface="Arial" panose="020B0604020202020204" pitchFamily="34" charset="0"/>
              </a:rPr>
              <a:t>Wenn mein Auge so in deinem ruht.</a:t>
            </a:r>
          </a:p>
          <a:p>
            <a:r>
              <a:rPr lang="de-DE" sz="1400" dirty="0">
                <a:latin typeface="Arial" panose="020B0604020202020204" pitchFamily="34" charset="0"/>
                <a:cs typeface="Arial" panose="020B0604020202020204" pitchFamily="34" charset="0"/>
              </a:rPr>
              <a:t>Wie leise die Minuten </a:t>
            </a:r>
            <a:r>
              <a:rPr lang="de-DE" sz="1400" dirty="0" err="1">
                <a:latin typeface="Arial" panose="020B0604020202020204" pitchFamily="34" charset="0"/>
                <a:cs typeface="Arial" panose="020B0604020202020204" pitchFamily="34" charset="0"/>
              </a:rPr>
              <a:t>ziehn</a:t>
            </a:r>
            <a:r>
              <a:rPr lang="de-DE" sz="1400" dirty="0">
                <a:latin typeface="Arial" panose="020B0604020202020204" pitchFamily="34" charset="0"/>
                <a:cs typeface="Arial" panose="020B0604020202020204" pitchFamily="34" charset="0"/>
              </a:rPr>
              <a:t>! …</a:t>
            </a:r>
          </a:p>
          <a:p>
            <a:endParaRPr lang="en-GB" sz="1400" dirty="0">
              <a:latin typeface="Arial" panose="020B0604020202020204" pitchFamily="34" charset="0"/>
              <a:cs typeface="Arial" panose="020B0604020202020204" pitchFamily="34" charset="0"/>
            </a:endParaRPr>
          </a:p>
          <a:p>
            <a:r>
              <a:rPr lang="fr-FR" altLang="fr-FR" sz="1400" b="1" dirty="0">
                <a:solidFill>
                  <a:schemeClr val="bg1">
                    <a:lumMod val="50000"/>
                  </a:schemeClr>
                </a:solidFill>
                <a:latin typeface="Arial" panose="020B0604020202020204" pitchFamily="34" charset="0"/>
                <a:cs typeface="Arial" panose="020B0604020202020204" pitchFamily="34" charset="0"/>
              </a:rPr>
              <a:t>5. Dans la chambre</a:t>
            </a:r>
          </a:p>
          <a:p>
            <a:r>
              <a:rPr lang="fr-FR" altLang="fr-FR" sz="1400" dirty="0">
                <a:solidFill>
                  <a:schemeClr val="bg1">
                    <a:lumMod val="50000"/>
                  </a:schemeClr>
                </a:solidFill>
                <a:latin typeface="Arial" panose="020B0604020202020204" pitchFamily="34" charset="0"/>
                <a:cs typeface="Arial" panose="020B0604020202020204" pitchFamily="34" charset="0"/>
              </a:rPr>
              <a:t>Éclat du soleil d’automne. </a:t>
            </a:r>
          </a:p>
          <a:p>
            <a:r>
              <a:rPr lang="fr-FR" altLang="fr-FR" sz="1400" dirty="0">
                <a:solidFill>
                  <a:schemeClr val="bg1">
                    <a:lumMod val="50000"/>
                  </a:schemeClr>
                </a:solidFill>
                <a:latin typeface="Arial" panose="020B0604020202020204" pitchFamily="34" charset="0"/>
                <a:cs typeface="Arial" panose="020B0604020202020204" pitchFamily="34" charset="0"/>
              </a:rPr>
              <a:t>L’adorable soir regarde si calmement dedans. </a:t>
            </a:r>
          </a:p>
          <a:p>
            <a:r>
              <a:rPr lang="fr-FR" altLang="fr-FR" sz="1400" dirty="0">
                <a:solidFill>
                  <a:schemeClr val="bg1">
                    <a:lumMod val="50000"/>
                  </a:schemeClr>
                </a:solidFill>
                <a:latin typeface="Arial" panose="020B0604020202020204" pitchFamily="34" charset="0"/>
                <a:cs typeface="Arial" panose="020B0604020202020204" pitchFamily="34" charset="0"/>
              </a:rPr>
              <a:t>Un petit feu rouge </a:t>
            </a:r>
          </a:p>
          <a:p>
            <a:r>
              <a:rPr lang="fr-FR" altLang="fr-FR" sz="1400" dirty="0">
                <a:solidFill>
                  <a:schemeClr val="bg1">
                    <a:lumMod val="50000"/>
                  </a:schemeClr>
                </a:solidFill>
                <a:latin typeface="Arial" panose="020B0604020202020204" pitchFamily="34" charset="0"/>
                <a:cs typeface="Arial" panose="020B0604020202020204" pitchFamily="34" charset="0"/>
              </a:rPr>
              <a:t>Crépite dans le fourneau et flambe. </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Ainsi avec ma tête sur tes genoux </a:t>
            </a:r>
          </a:p>
          <a:p>
            <a:r>
              <a:rPr lang="fr-FR" altLang="fr-FR" sz="1400" dirty="0">
                <a:solidFill>
                  <a:schemeClr val="bg1">
                    <a:lumMod val="50000"/>
                  </a:schemeClr>
                </a:solidFill>
                <a:latin typeface="Arial" panose="020B0604020202020204" pitchFamily="34" charset="0"/>
                <a:cs typeface="Arial" panose="020B0604020202020204" pitchFamily="34" charset="0"/>
              </a:rPr>
              <a:t>C’est agréable pour moi; </a:t>
            </a:r>
          </a:p>
          <a:p>
            <a:r>
              <a:rPr lang="fr-FR" altLang="fr-FR" sz="1400" dirty="0">
                <a:solidFill>
                  <a:schemeClr val="bg1">
                    <a:lumMod val="50000"/>
                  </a:schemeClr>
                </a:solidFill>
                <a:latin typeface="Arial" panose="020B0604020202020204" pitchFamily="34" charset="0"/>
                <a:cs typeface="Arial" panose="020B0604020202020204" pitchFamily="34" charset="0"/>
              </a:rPr>
              <a:t>Quand mes yeux reposent ainsi dans les tiens. </a:t>
            </a:r>
          </a:p>
          <a:p>
            <a:r>
              <a:rPr lang="fr-FR" altLang="fr-FR" sz="1400" dirty="0">
                <a:solidFill>
                  <a:schemeClr val="bg1">
                    <a:lumMod val="50000"/>
                  </a:schemeClr>
                </a:solidFill>
                <a:latin typeface="Arial" panose="020B0604020202020204" pitchFamily="34" charset="0"/>
                <a:cs typeface="Arial" panose="020B0604020202020204" pitchFamily="34" charset="0"/>
              </a:rPr>
              <a:t>Avec quelle douceur les minutes passent ! … </a:t>
            </a:r>
          </a:p>
          <a:p>
            <a:endParaRPr lang="en-GB" sz="14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4530921-8204-121E-7520-29D4A42F025E}"/>
              </a:ext>
            </a:extLst>
          </p:cNvPr>
          <p:cNvSpPr txBox="1"/>
          <p:nvPr/>
        </p:nvSpPr>
        <p:spPr>
          <a:xfrm>
            <a:off x="430397" y="615807"/>
            <a:ext cx="6249371"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Berg : extraits de Sept lieder de Jeunesse (1905-1908)</a:t>
            </a:r>
          </a:p>
        </p:txBody>
      </p:sp>
      <p:sp>
        <p:nvSpPr>
          <p:cNvPr id="8" name="Rectangle 7">
            <a:extLst>
              <a:ext uri="{FF2B5EF4-FFF2-40B4-BE49-F238E27FC236}">
                <a16:creationId xmlns:a16="http://schemas.microsoft.com/office/drawing/2014/main" id="{536D2790-007A-E638-6390-433F04D49C37}"/>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space réservé du numéro de diapositive 12">
            <a:extLst>
              <a:ext uri="{FF2B5EF4-FFF2-40B4-BE49-F238E27FC236}">
                <a16:creationId xmlns:a16="http://schemas.microsoft.com/office/drawing/2014/main" id="{9E8B2597-5019-7299-7AA4-B5DDE66AB974}"/>
              </a:ext>
            </a:extLst>
          </p:cNvPr>
          <p:cNvSpPr>
            <a:spLocks noGrp="1"/>
          </p:cNvSpPr>
          <p:nvPr>
            <p:ph type="sldNum" sz="quarter" idx="12"/>
          </p:nvPr>
        </p:nvSpPr>
        <p:spPr/>
        <p:txBody>
          <a:bodyPr/>
          <a:lstStyle/>
          <a:p>
            <a:fld id="{CB94F6F6-573B-4A4A-91CB-5548FE4B89B6}" type="slidenum">
              <a:rPr lang="en-GB" smtClean="0"/>
              <a:t>14</a:t>
            </a:fld>
            <a:endParaRPr lang="en-GB"/>
          </a:p>
        </p:txBody>
      </p:sp>
    </p:spTree>
    <p:extLst>
      <p:ext uri="{BB962C8B-B14F-4D97-AF65-F5344CB8AC3E}">
        <p14:creationId xmlns:p14="http://schemas.microsoft.com/office/powerpoint/2010/main" val="305313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9CE1806-FD4E-1226-DF66-11C7FFC15851}"/>
              </a:ext>
            </a:extLst>
          </p:cNvPr>
          <p:cNvSpPr txBox="1"/>
          <p:nvPr/>
        </p:nvSpPr>
        <p:spPr>
          <a:xfrm>
            <a:off x="972703" y="1025469"/>
            <a:ext cx="5164758" cy="5693866"/>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3. Die Nachtigall (Theodor Storm)</a:t>
            </a:r>
          </a:p>
          <a:p>
            <a:r>
              <a:rPr lang="de-DE" sz="1400" dirty="0">
                <a:latin typeface="Arial" panose="020B0604020202020204" pitchFamily="34" charset="0"/>
                <a:cs typeface="Arial" panose="020B0604020202020204" pitchFamily="34" charset="0"/>
              </a:rPr>
              <a:t>Das macht, es hat die Nachtigall</a:t>
            </a:r>
          </a:p>
          <a:p>
            <a:r>
              <a:rPr lang="de-DE" sz="1400" dirty="0">
                <a:latin typeface="Arial" panose="020B0604020202020204" pitchFamily="34" charset="0"/>
                <a:cs typeface="Arial" panose="020B0604020202020204" pitchFamily="34" charset="0"/>
              </a:rPr>
              <a:t>Die ganze Nacht gesungen;</a:t>
            </a:r>
          </a:p>
          <a:p>
            <a:r>
              <a:rPr lang="de-DE" sz="1400" dirty="0">
                <a:latin typeface="Arial" panose="020B0604020202020204" pitchFamily="34" charset="0"/>
                <a:cs typeface="Arial" panose="020B0604020202020204" pitchFamily="34" charset="0"/>
              </a:rPr>
              <a:t>Da sind von ihrem </a:t>
            </a:r>
            <a:r>
              <a:rPr lang="de-DE" sz="1400" dirty="0" err="1">
                <a:latin typeface="Arial" panose="020B0604020202020204" pitchFamily="34" charset="0"/>
                <a:cs typeface="Arial" panose="020B0604020202020204" pitchFamily="34" charset="0"/>
              </a:rPr>
              <a:t>süssen</a:t>
            </a:r>
            <a:r>
              <a:rPr lang="de-DE" sz="1400" dirty="0">
                <a:latin typeface="Arial" panose="020B0604020202020204" pitchFamily="34" charset="0"/>
                <a:cs typeface="Arial" panose="020B0604020202020204" pitchFamily="34" charset="0"/>
              </a:rPr>
              <a:t> Schall,</a:t>
            </a:r>
          </a:p>
          <a:p>
            <a:r>
              <a:rPr lang="de-DE" sz="1400" dirty="0">
                <a:latin typeface="Arial" panose="020B0604020202020204" pitchFamily="34" charset="0"/>
                <a:cs typeface="Arial" panose="020B0604020202020204" pitchFamily="34" charset="0"/>
              </a:rPr>
              <a:t>Da sind in Hall und Widerhall</a:t>
            </a:r>
          </a:p>
          <a:p>
            <a:r>
              <a:rPr lang="de-DE" sz="1400" dirty="0">
                <a:latin typeface="Arial" panose="020B0604020202020204" pitchFamily="34" charset="0"/>
                <a:cs typeface="Arial" panose="020B0604020202020204" pitchFamily="34" charset="0"/>
              </a:rPr>
              <a:t>Die Rosen aufgesprungen.</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Sie war doch sonst ein wildes Blut,</a:t>
            </a:r>
          </a:p>
          <a:p>
            <a:r>
              <a:rPr lang="de-DE" sz="1400" dirty="0">
                <a:latin typeface="Arial" panose="020B0604020202020204" pitchFamily="34" charset="0"/>
                <a:cs typeface="Arial" panose="020B0604020202020204" pitchFamily="34" charset="0"/>
              </a:rPr>
              <a:t>Nun geht sie tief in Sinnen;</a:t>
            </a:r>
          </a:p>
          <a:p>
            <a:r>
              <a:rPr lang="de-DE" sz="1400" dirty="0">
                <a:latin typeface="Arial" panose="020B0604020202020204" pitchFamily="34" charset="0"/>
                <a:cs typeface="Arial" panose="020B0604020202020204" pitchFamily="34" charset="0"/>
              </a:rPr>
              <a:t>Trägt in der Hand den Sommerhut</a:t>
            </a:r>
          </a:p>
          <a:p>
            <a:r>
              <a:rPr lang="de-DE" sz="1400" dirty="0">
                <a:latin typeface="Arial" panose="020B0604020202020204" pitchFamily="34" charset="0"/>
                <a:cs typeface="Arial" panose="020B0604020202020204" pitchFamily="34" charset="0"/>
              </a:rPr>
              <a:t>Und duldet still der Sonne Glut</a:t>
            </a:r>
          </a:p>
          <a:p>
            <a:r>
              <a:rPr lang="de-DE" sz="1400" dirty="0">
                <a:latin typeface="Arial" panose="020B0604020202020204" pitchFamily="34" charset="0"/>
                <a:cs typeface="Arial" panose="020B0604020202020204" pitchFamily="34" charset="0"/>
              </a:rPr>
              <a:t>Und weiß nicht, was beginnen.</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fr-FR" altLang="fr-FR" sz="1400" b="1" dirty="0">
                <a:solidFill>
                  <a:schemeClr val="bg1">
                    <a:lumMod val="50000"/>
                  </a:schemeClr>
                </a:solidFill>
                <a:latin typeface="Arial" panose="020B0604020202020204" pitchFamily="34" charset="0"/>
                <a:cs typeface="Arial" panose="020B0604020202020204" pitchFamily="34" charset="0"/>
              </a:rPr>
              <a:t>3. Le Rossignol</a:t>
            </a:r>
          </a:p>
          <a:p>
            <a:r>
              <a:rPr lang="fr-FR" altLang="fr-FR" sz="1400" dirty="0">
                <a:solidFill>
                  <a:schemeClr val="bg1">
                    <a:lumMod val="50000"/>
                  </a:schemeClr>
                </a:solidFill>
                <a:latin typeface="Arial" panose="020B0604020202020204" pitchFamily="34" charset="0"/>
                <a:cs typeface="Arial" panose="020B0604020202020204" pitchFamily="34" charset="0"/>
              </a:rPr>
              <a:t>C’est parce que le rossignol </a:t>
            </a:r>
          </a:p>
          <a:p>
            <a:r>
              <a:rPr lang="fr-FR" altLang="fr-FR" sz="1400" dirty="0">
                <a:solidFill>
                  <a:schemeClr val="bg1">
                    <a:lumMod val="50000"/>
                  </a:schemeClr>
                </a:solidFill>
                <a:latin typeface="Arial" panose="020B0604020202020204" pitchFamily="34" charset="0"/>
                <a:cs typeface="Arial" panose="020B0604020202020204" pitchFamily="34" charset="0"/>
              </a:rPr>
              <a:t>Chantait toute la nuit ; </a:t>
            </a:r>
          </a:p>
          <a:p>
            <a:r>
              <a:rPr lang="fr-FR" altLang="fr-FR" sz="1400" dirty="0">
                <a:solidFill>
                  <a:schemeClr val="bg1">
                    <a:lumMod val="50000"/>
                  </a:schemeClr>
                </a:solidFill>
                <a:latin typeface="Arial" panose="020B0604020202020204" pitchFamily="34" charset="0"/>
                <a:cs typeface="Arial" panose="020B0604020202020204" pitchFamily="34" charset="0"/>
              </a:rPr>
              <a:t>De son doux chant, </a:t>
            </a:r>
          </a:p>
          <a:p>
            <a:r>
              <a:rPr lang="fr-FR" altLang="fr-FR" sz="1400" dirty="0">
                <a:solidFill>
                  <a:schemeClr val="bg1">
                    <a:lumMod val="50000"/>
                  </a:schemeClr>
                </a:solidFill>
                <a:latin typeface="Arial" panose="020B0604020202020204" pitchFamily="34" charset="0"/>
                <a:cs typeface="Arial" panose="020B0604020202020204" pitchFamily="34" charset="0"/>
              </a:rPr>
              <a:t>Dans l’écho et sa reprise, </a:t>
            </a:r>
          </a:p>
          <a:p>
            <a:r>
              <a:rPr lang="fr-FR" altLang="fr-FR" sz="1400" dirty="0">
                <a:solidFill>
                  <a:schemeClr val="bg1">
                    <a:lumMod val="50000"/>
                  </a:schemeClr>
                </a:solidFill>
                <a:latin typeface="Arial" panose="020B0604020202020204" pitchFamily="34" charset="0"/>
                <a:cs typeface="Arial" panose="020B0604020202020204" pitchFamily="34" charset="0"/>
              </a:rPr>
              <a:t>Les roses ont jailli. </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Elle était auparavant du sang sauvage, </a:t>
            </a:r>
          </a:p>
          <a:p>
            <a:r>
              <a:rPr lang="fr-FR" altLang="fr-FR" sz="1400" dirty="0">
                <a:solidFill>
                  <a:schemeClr val="bg1">
                    <a:lumMod val="50000"/>
                  </a:schemeClr>
                </a:solidFill>
                <a:latin typeface="Arial" panose="020B0604020202020204" pitchFamily="34" charset="0"/>
                <a:cs typeface="Arial" panose="020B0604020202020204" pitchFamily="34" charset="0"/>
              </a:rPr>
              <a:t>Maintenant elle marche absorbée par ses pensées ; </a:t>
            </a:r>
          </a:p>
          <a:p>
            <a:r>
              <a:rPr lang="fr-FR" altLang="fr-FR" sz="1400" dirty="0">
                <a:solidFill>
                  <a:schemeClr val="bg1">
                    <a:lumMod val="50000"/>
                  </a:schemeClr>
                </a:solidFill>
                <a:latin typeface="Arial" panose="020B0604020202020204" pitchFamily="34" charset="0"/>
                <a:cs typeface="Arial" panose="020B0604020202020204" pitchFamily="34" charset="0"/>
              </a:rPr>
              <a:t>Elle porte son chapeau de soleil à la main </a:t>
            </a:r>
          </a:p>
          <a:p>
            <a:r>
              <a:rPr lang="fr-FR" altLang="fr-FR" sz="1400" dirty="0">
                <a:solidFill>
                  <a:schemeClr val="bg1">
                    <a:lumMod val="50000"/>
                  </a:schemeClr>
                </a:solidFill>
                <a:latin typeface="Arial" panose="020B0604020202020204" pitchFamily="34" charset="0"/>
                <a:cs typeface="Arial" panose="020B0604020202020204" pitchFamily="34" charset="0"/>
              </a:rPr>
              <a:t>Supportant tranquillement l’ardeur du soleil </a:t>
            </a:r>
          </a:p>
          <a:p>
            <a:r>
              <a:rPr lang="fr-FR" altLang="fr-FR" sz="1400" dirty="0">
                <a:solidFill>
                  <a:schemeClr val="bg1">
                    <a:lumMod val="50000"/>
                  </a:schemeClr>
                </a:solidFill>
                <a:latin typeface="Arial" panose="020B0604020202020204" pitchFamily="34" charset="0"/>
                <a:cs typeface="Arial" panose="020B0604020202020204" pitchFamily="34" charset="0"/>
              </a:rPr>
              <a:t>Ne sachant pas par quoi commencer </a:t>
            </a:r>
          </a:p>
          <a:p>
            <a:endParaRPr lang="en-GB" sz="1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6F476D7-5340-0D16-0547-ADE530254940}"/>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10">
            <a:extLst>
              <a:ext uri="{FF2B5EF4-FFF2-40B4-BE49-F238E27FC236}">
                <a16:creationId xmlns:a16="http://schemas.microsoft.com/office/drawing/2014/main" id="{8FE7D9A8-3E0A-D5E9-4527-CC149A3E0C09}"/>
              </a:ext>
            </a:extLst>
          </p:cNvPr>
          <p:cNvSpPr>
            <a:spLocks noGrp="1"/>
          </p:cNvSpPr>
          <p:nvPr>
            <p:ph type="sldNum" sz="quarter" idx="12"/>
          </p:nvPr>
        </p:nvSpPr>
        <p:spPr/>
        <p:txBody>
          <a:bodyPr/>
          <a:lstStyle/>
          <a:p>
            <a:fld id="{CB94F6F6-573B-4A4A-91CB-5548FE4B89B6}" type="slidenum">
              <a:rPr lang="en-GB" smtClean="0"/>
              <a:t>15</a:t>
            </a:fld>
            <a:endParaRPr lang="en-GB"/>
          </a:p>
        </p:txBody>
      </p:sp>
    </p:spTree>
    <p:extLst>
      <p:ext uri="{BB962C8B-B14F-4D97-AF65-F5344CB8AC3E}">
        <p14:creationId xmlns:p14="http://schemas.microsoft.com/office/powerpoint/2010/main" val="397832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092E1B-4E4A-2BC1-7038-AF3D0D4AB39A}"/>
              </a:ext>
            </a:extLst>
          </p:cNvPr>
          <p:cNvSpPr txBox="1"/>
          <p:nvPr/>
        </p:nvSpPr>
        <p:spPr>
          <a:xfrm>
            <a:off x="937753" y="1143726"/>
            <a:ext cx="4812117" cy="4616648"/>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4. Morgen ! (John Henry Mackay)</a:t>
            </a:r>
          </a:p>
          <a:p>
            <a:r>
              <a:rPr lang="de-DE" sz="1400" dirty="0">
                <a:latin typeface="Arial" panose="020B0604020202020204" pitchFamily="34" charset="0"/>
                <a:cs typeface="Arial" panose="020B0604020202020204" pitchFamily="34" charset="0"/>
              </a:rPr>
              <a:t>Und morgen wird die Sonne wieder scheinen</a:t>
            </a:r>
          </a:p>
          <a:p>
            <a:r>
              <a:rPr lang="de-DE" sz="1400" dirty="0">
                <a:latin typeface="Arial" panose="020B0604020202020204" pitchFamily="34" charset="0"/>
                <a:cs typeface="Arial" panose="020B0604020202020204" pitchFamily="34" charset="0"/>
              </a:rPr>
              <a:t>Und auf dem Wege, den ich gehen werde,</a:t>
            </a:r>
          </a:p>
          <a:p>
            <a:r>
              <a:rPr lang="de-DE" sz="1400" dirty="0">
                <a:latin typeface="Arial" panose="020B0604020202020204" pitchFamily="34" charset="0"/>
                <a:cs typeface="Arial" panose="020B0604020202020204" pitchFamily="34" charset="0"/>
              </a:rPr>
              <a:t>Wird uns, die Glücklichen, sie wieder einen</a:t>
            </a:r>
          </a:p>
          <a:p>
            <a:r>
              <a:rPr lang="de-DE" sz="1400" dirty="0">
                <a:latin typeface="Arial" panose="020B0604020202020204" pitchFamily="34" charset="0"/>
                <a:cs typeface="Arial" panose="020B0604020202020204" pitchFamily="34" charset="0"/>
              </a:rPr>
              <a:t>Inmitten dieser sonnenatmenden Erde...</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Und zu dem Strand, dem weiten, </a:t>
            </a:r>
            <a:r>
              <a:rPr lang="de-DE" sz="1400" dirty="0" err="1">
                <a:latin typeface="Arial" panose="020B0604020202020204" pitchFamily="34" charset="0"/>
                <a:cs typeface="Arial" panose="020B0604020202020204" pitchFamily="34" charset="0"/>
              </a:rPr>
              <a:t>wogenblauen</a:t>
            </a:r>
            <a:r>
              <a:rPr lang="de-DE" sz="1400" dirty="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Werden wir still und langsam niedersteigen,</a:t>
            </a:r>
          </a:p>
          <a:p>
            <a:r>
              <a:rPr lang="de-DE" sz="1400" dirty="0">
                <a:latin typeface="Arial" panose="020B0604020202020204" pitchFamily="34" charset="0"/>
                <a:cs typeface="Arial" panose="020B0604020202020204" pitchFamily="34" charset="0"/>
              </a:rPr>
              <a:t>Stumm werden wir uns in die Augen schauen,</a:t>
            </a:r>
          </a:p>
          <a:p>
            <a:r>
              <a:rPr lang="de-DE" sz="1400" dirty="0">
                <a:latin typeface="Arial" panose="020B0604020202020204" pitchFamily="34" charset="0"/>
                <a:cs typeface="Arial" panose="020B0604020202020204" pitchFamily="34" charset="0"/>
              </a:rPr>
              <a:t>Und auf uns sinkt des Glückes stummes Schweigen...</a:t>
            </a:r>
          </a:p>
          <a:p>
            <a:endParaRPr lang="de-DE" sz="1400" dirty="0">
              <a:latin typeface="Arial" panose="020B0604020202020204" pitchFamily="34" charset="0"/>
              <a:cs typeface="Arial" panose="020B0604020202020204" pitchFamily="34" charset="0"/>
            </a:endParaRPr>
          </a:p>
          <a:p>
            <a:r>
              <a:rPr lang="fr-FR" altLang="fr-FR" sz="1400" b="1" dirty="0">
                <a:solidFill>
                  <a:schemeClr val="bg1">
                    <a:lumMod val="50000"/>
                  </a:schemeClr>
                </a:solidFill>
                <a:latin typeface="Arial" panose="020B0604020202020204" pitchFamily="34" charset="0"/>
                <a:cs typeface="Arial" panose="020B0604020202020204" pitchFamily="34" charset="0"/>
              </a:rPr>
              <a:t>4. Demain ! </a:t>
            </a:r>
          </a:p>
          <a:p>
            <a:r>
              <a:rPr lang="fr-FR" altLang="fr-FR" sz="1400" dirty="0">
                <a:solidFill>
                  <a:schemeClr val="bg1">
                    <a:lumMod val="50000"/>
                  </a:schemeClr>
                </a:solidFill>
                <a:latin typeface="Arial" panose="020B0604020202020204" pitchFamily="34" charset="0"/>
                <a:cs typeface="Arial" panose="020B0604020202020204" pitchFamily="34" charset="0"/>
              </a:rPr>
              <a:t>Et demain le soleil brillera à nouveau,</a:t>
            </a:r>
          </a:p>
          <a:p>
            <a:r>
              <a:rPr lang="fr-FR" altLang="fr-FR" sz="1400" dirty="0">
                <a:solidFill>
                  <a:schemeClr val="bg1">
                    <a:lumMod val="50000"/>
                  </a:schemeClr>
                </a:solidFill>
                <a:latin typeface="Arial" panose="020B0604020202020204" pitchFamily="34" charset="0"/>
                <a:cs typeface="Arial" panose="020B0604020202020204" pitchFamily="34" charset="0"/>
              </a:rPr>
              <a:t>Et sur les chemins que j’emprunterai,</a:t>
            </a:r>
          </a:p>
          <a:p>
            <a:r>
              <a:rPr lang="fr-FR" altLang="fr-FR" sz="1400" dirty="0">
                <a:solidFill>
                  <a:schemeClr val="bg1">
                    <a:lumMod val="50000"/>
                  </a:schemeClr>
                </a:solidFill>
                <a:latin typeface="Arial" panose="020B0604020202020204" pitchFamily="34" charset="0"/>
                <a:cs typeface="Arial" panose="020B0604020202020204" pitchFamily="34" charset="0"/>
              </a:rPr>
              <a:t>Il nous réunira, nous les bienheureux</a:t>
            </a:r>
          </a:p>
          <a:p>
            <a:r>
              <a:rPr lang="fr-FR" altLang="fr-FR" sz="1400" dirty="0">
                <a:solidFill>
                  <a:schemeClr val="bg1">
                    <a:lumMod val="50000"/>
                  </a:schemeClr>
                </a:solidFill>
                <a:latin typeface="Arial" panose="020B0604020202020204" pitchFamily="34" charset="0"/>
                <a:cs typeface="Arial" panose="020B0604020202020204" pitchFamily="34" charset="0"/>
              </a:rPr>
              <a:t>Au sein de cette terre gorgée de soleil…</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Et sur la plage, vaste, aux vagues d’azur,</a:t>
            </a:r>
          </a:p>
          <a:p>
            <a:r>
              <a:rPr lang="fr-FR" altLang="fr-FR" sz="1400" dirty="0">
                <a:solidFill>
                  <a:schemeClr val="bg1">
                    <a:lumMod val="50000"/>
                  </a:schemeClr>
                </a:solidFill>
                <a:latin typeface="Arial" panose="020B0604020202020204" pitchFamily="34" charset="0"/>
                <a:cs typeface="Arial" panose="020B0604020202020204" pitchFamily="34" charset="0"/>
              </a:rPr>
              <a:t>Nous descendrons calmement et lentement,</a:t>
            </a:r>
          </a:p>
          <a:p>
            <a:r>
              <a:rPr lang="fr-FR" altLang="fr-FR" sz="1400" dirty="0">
                <a:solidFill>
                  <a:schemeClr val="bg1">
                    <a:lumMod val="50000"/>
                  </a:schemeClr>
                </a:solidFill>
                <a:latin typeface="Arial" panose="020B0604020202020204" pitchFamily="34" charset="0"/>
                <a:cs typeface="Arial" panose="020B0604020202020204" pitchFamily="34" charset="0"/>
              </a:rPr>
              <a:t>Silencieux nos regards se mélangeront,</a:t>
            </a:r>
          </a:p>
          <a:p>
            <a:r>
              <a:rPr lang="fr-FR" altLang="fr-FR" sz="1400" dirty="0">
                <a:solidFill>
                  <a:schemeClr val="bg1">
                    <a:lumMod val="50000"/>
                  </a:schemeClr>
                </a:solidFill>
                <a:latin typeface="Arial" panose="020B0604020202020204" pitchFamily="34" charset="0"/>
                <a:cs typeface="Arial" panose="020B0604020202020204" pitchFamily="34" charset="0"/>
              </a:rPr>
              <a:t>Et sur nous se posera le silence feutré du bonheur…</a:t>
            </a:r>
            <a:endParaRPr lang="en-GB" sz="14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4A2F56CE-DACE-659F-6E7E-3BBB0D3BBC29}"/>
              </a:ext>
            </a:extLst>
          </p:cNvPr>
          <p:cNvSpPr txBox="1"/>
          <p:nvPr/>
        </p:nvSpPr>
        <p:spPr>
          <a:xfrm>
            <a:off x="422057" y="623145"/>
            <a:ext cx="4681032"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R. Strauss :  extrait de Quatre lieder (1894)</a:t>
            </a:r>
          </a:p>
        </p:txBody>
      </p:sp>
      <p:sp>
        <p:nvSpPr>
          <p:cNvPr id="4" name="Rectangle 3">
            <a:extLst>
              <a:ext uri="{FF2B5EF4-FFF2-40B4-BE49-F238E27FC236}">
                <a16:creationId xmlns:a16="http://schemas.microsoft.com/office/drawing/2014/main" id="{C4C4695C-9F26-AD55-9519-B5253F4AE549}"/>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pace réservé du numéro de diapositive 7">
            <a:extLst>
              <a:ext uri="{FF2B5EF4-FFF2-40B4-BE49-F238E27FC236}">
                <a16:creationId xmlns:a16="http://schemas.microsoft.com/office/drawing/2014/main" id="{6C027F9D-A649-BF23-C120-FB44A257E037}"/>
              </a:ext>
            </a:extLst>
          </p:cNvPr>
          <p:cNvSpPr>
            <a:spLocks noGrp="1"/>
          </p:cNvSpPr>
          <p:nvPr>
            <p:ph type="sldNum" sz="quarter" idx="12"/>
          </p:nvPr>
        </p:nvSpPr>
        <p:spPr/>
        <p:txBody>
          <a:bodyPr/>
          <a:lstStyle/>
          <a:p>
            <a:fld id="{CB94F6F6-573B-4A4A-91CB-5548FE4B89B6}" type="slidenum">
              <a:rPr lang="en-GB" smtClean="0"/>
              <a:t>16</a:t>
            </a:fld>
            <a:endParaRPr lang="en-GB"/>
          </a:p>
        </p:txBody>
      </p:sp>
    </p:spTree>
    <p:extLst>
      <p:ext uri="{BB962C8B-B14F-4D97-AF65-F5344CB8AC3E}">
        <p14:creationId xmlns:p14="http://schemas.microsoft.com/office/powerpoint/2010/main" val="389637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A726A9-F69A-5B44-DF04-C17B17EB8D65}"/>
              </a:ext>
            </a:extLst>
          </p:cNvPr>
          <p:cNvPicPr>
            <a:picLocks noChangeAspect="1"/>
          </p:cNvPicPr>
          <p:nvPr/>
        </p:nvPicPr>
        <p:blipFill>
          <a:blip r:embed="rId3"/>
          <a:stretch>
            <a:fillRect/>
          </a:stretch>
        </p:blipFill>
        <p:spPr>
          <a:xfrm>
            <a:off x="172495" y="1564581"/>
            <a:ext cx="1044369" cy="1162800"/>
          </a:xfrm>
          <a:prstGeom prst="rect">
            <a:avLst/>
          </a:prstGeom>
        </p:spPr>
      </p:pic>
      <p:pic>
        <p:nvPicPr>
          <p:cNvPr id="5" name="Image 4">
            <a:extLst>
              <a:ext uri="{FF2B5EF4-FFF2-40B4-BE49-F238E27FC236}">
                <a16:creationId xmlns:a16="http://schemas.microsoft.com/office/drawing/2014/main" id="{F3C617C1-8907-B5FB-659F-48432CB70CB4}"/>
              </a:ext>
            </a:extLst>
          </p:cNvPr>
          <p:cNvPicPr>
            <a:picLocks noChangeAspect="1"/>
          </p:cNvPicPr>
          <p:nvPr/>
        </p:nvPicPr>
        <p:blipFill>
          <a:blip r:embed="rId4"/>
          <a:stretch>
            <a:fillRect/>
          </a:stretch>
        </p:blipFill>
        <p:spPr>
          <a:xfrm>
            <a:off x="5395709" y="4331001"/>
            <a:ext cx="1144575" cy="1162800"/>
          </a:xfrm>
          <a:prstGeom prst="rect">
            <a:avLst/>
          </a:prstGeom>
        </p:spPr>
      </p:pic>
      <p:pic>
        <p:nvPicPr>
          <p:cNvPr id="6" name="Image 5">
            <a:extLst>
              <a:ext uri="{FF2B5EF4-FFF2-40B4-BE49-F238E27FC236}">
                <a16:creationId xmlns:a16="http://schemas.microsoft.com/office/drawing/2014/main" id="{A914C1EC-A5D2-1645-AB39-DFAE776C5F44}"/>
              </a:ext>
            </a:extLst>
          </p:cNvPr>
          <p:cNvPicPr>
            <a:picLocks noChangeAspect="1"/>
          </p:cNvPicPr>
          <p:nvPr/>
        </p:nvPicPr>
        <p:blipFill>
          <a:blip r:embed="rId5"/>
          <a:stretch>
            <a:fillRect/>
          </a:stretch>
        </p:blipFill>
        <p:spPr>
          <a:xfrm>
            <a:off x="160827" y="7471681"/>
            <a:ext cx="1141030" cy="1162626"/>
          </a:xfrm>
          <a:prstGeom prst="rect">
            <a:avLst/>
          </a:prstGeom>
        </p:spPr>
      </p:pic>
      <p:sp>
        <p:nvSpPr>
          <p:cNvPr id="7" name="ZoneTexte 6">
            <a:extLst>
              <a:ext uri="{FF2B5EF4-FFF2-40B4-BE49-F238E27FC236}">
                <a16:creationId xmlns:a16="http://schemas.microsoft.com/office/drawing/2014/main" id="{16F645E9-5257-551B-2CCC-480E4CEDB827}"/>
              </a:ext>
            </a:extLst>
          </p:cNvPr>
          <p:cNvSpPr txBox="1"/>
          <p:nvPr/>
        </p:nvSpPr>
        <p:spPr>
          <a:xfrm>
            <a:off x="1301857" y="1336000"/>
            <a:ext cx="5238428" cy="2893100"/>
          </a:xfrm>
          <a:prstGeom prst="rect">
            <a:avLst/>
          </a:prstGeom>
          <a:noFill/>
        </p:spPr>
        <p:txBody>
          <a:bodyPr wrap="square" rtlCol="0">
            <a:spAutoFit/>
          </a:bodyPr>
          <a:lstStyle/>
          <a:p>
            <a:pPr algn="just"/>
            <a:r>
              <a:rPr lang="fr-FR" sz="1400" b="1" dirty="0" err="1">
                <a:latin typeface="Arial" panose="020B0604020202020204" pitchFamily="34" charset="0"/>
                <a:cs typeface="Arial" panose="020B0604020202020204" pitchFamily="34" charset="0"/>
              </a:rPr>
              <a:t>Risa</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Minakata</a:t>
            </a:r>
            <a:r>
              <a:rPr lang="fr-FR" sz="1400" dirty="0">
                <a:latin typeface="Arial" panose="020B0604020202020204" pitchFamily="34" charset="0"/>
                <a:cs typeface="Arial" panose="020B0604020202020204" pitchFamily="34" charset="0"/>
              </a:rPr>
              <a:t>, diplômée du </a:t>
            </a:r>
            <a:r>
              <a:rPr lang="fr-FR" sz="1400" dirty="0" err="1">
                <a:latin typeface="Arial" panose="020B0604020202020204" pitchFamily="34" charset="0"/>
                <a:cs typeface="Arial" panose="020B0604020202020204" pitchFamily="34" charset="0"/>
              </a:rPr>
              <a:t>Doshisha</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Women’s</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College</a:t>
            </a:r>
            <a:r>
              <a:rPr lang="fr-FR" sz="1400" dirty="0">
                <a:latin typeface="Arial" panose="020B0604020202020204" pitchFamily="34" charset="0"/>
                <a:cs typeface="Arial" panose="020B0604020202020204" pitchFamily="34" charset="0"/>
              </a:rPr>
              <a:t> of Liberal Arts au Japon, s’est perfectionnée en Italie, en chant et en musique de chambre au Conservatoire de musique F. </a:t>
            </a:r>
            <a:r>
              <a:rPr lang="fr-FR" sz="1400" dirty="0" err="1">
                <a:latin typeface="Arial" panose="020B0604020202020204" pitchFamily="34" charset="0"/>
                <a:cs typeface="Arial" panose="020B0604020202020204" pitchFamily="34" charset="0"/>
              </a:rPr>
              <a:t>Morlacchi</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Perugia</a:t>
            </a:r>
            <a:r>
              <a:rPr lang="fr-FR" sz="1400" dirty="0">
                <a:latin typeface="Arial" panose="020B0604020202020204" pitchFamily="34" charset="0"/>
                <a:cs typeface="Arial" panose="020B0604020202020204" pitchFamily="34" charset="0"/>
              </a:rPr>
              <a:t>), où elle a obtenu son diplôme de Master avec distinction. Sa carrière lyrique en Italie a été marquée par le rôle de </a:t>
            </a:r>
            <a:r>
              <a:rPr lang="fr-FR" sz="1400" dirty="0" err="1">
                <a:latin typeface="Arial" panose="020B0604020202020204" pitchFamily="34" charset="0"/>
                <a:cs typeface="Arial" panose="020B0604020202020204" pitchFamily="34" charset="0"/>
              </a:rPr>
              <a:t>Giannetta</a:t>
            </a:r>
            <a:r>
              <a:rPr lang="fr-FR" sz="1400" dirty="0">
                <a:latin typeface="Arial" panose="020B0604020202020204" pitchFamily="34" charset="0"/>
                <a:cs typeface="Arial" panose="020B0604020202020204" pitchFamily="34" charset="0"/>
              </a:rPr>
              <a:t> dans l’</a:t>
            </a:r>
            <a:r>
              <a:rPr lang="fr-FR" sz="1400" dirty="0" err="1">
                <a:latin typeface="Arial" panose="020B0604020202020204" pitchFamily="34" charset="0"/>
                <a:cs typeface="Arial" panose="020B0604020202020204" pitchFamily="34" charset="0"/>
              </a:rPr>
              <a:t>Elisir</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d’amore</a:t>
            </a:r>
            <a:r>
              <a:rPr lang="fr-FR" sz="1400" dirty="0">
                <a:latin typeface="Arial" panose="020B0604020202020204" pitchFamily="34" charset="0"/>
                <a:cs typeface="Arial" panose="020B0604020202020204" pitchFamily="34" charset="0"/>
              </a:rPr>
              <a:t> de Donizetti. Elle a remporté le premier prix au concours San Lorenzo di </a:t>
            </a:r>
            <a:r>
              <a:rPr lang="fr-FR" sz="1400" dirty="0" err="1">
                <a:latin typeface="Arial" panose="020B0604020202020204" pitchFamily="34" charset="0"/>
                <a:cs typeface="Arial" panose="020B0604020202020204" pitchFamily="34" charset="0"/>
              </a:rPr>
              <a:t>Montenero</a:t>
            </a:r>
            <a:r>
              <a:rPr lang="fr-FR" sz="1400" dirty="0">
                <a:latin typeface="Arial" panose="020B0604020202020204" pitchFamily="34" charset="0"/>
                <a:cs typeface="Arial" panose="020B0604020202020204" pitchFamily="34" charset="0"/>
              </a:rPr>
              <a:t> en 2019. En 2023 elle a reçu le 2e prix au 23e concours Riviera </a:t>
            </a:r>
            <a:r>
              <a:rPr lang="fr-FR" sz="1400" dirty="0" err="1">
                <a:latin typeface="Arial" panose="020B0604020202020204" pitchFamily="34" charset="0"/>
                <a:cs typeface="Arial" panose="020B0604020202020204" pitchFamily="34" charset="0"/>
              </a:rPr>
              <a:t>Etrusca</a:t>
            </a:r>
            <a:r>
              <a:rPr lang="fr-FR" sz="1400" dirty="0">
                <a:latin typeface="Arial" panose="020B0604020202020204" pitchFamily="34" charset="0"/>
                <a:cs typeface="Arial" panose="020B0604020202020204" pitchFamily="34" charset="0"/>
              </a:rPr>
              <a:t>. Outre sa carrière de soliste, </a:t>
            </a:r>
            <a:r>
              <a:rPr lang="fr-FR" sz="1400" dirty="0" err="1">
                <a:latin typeface="Arial" panose="020B0604020202020204" pitchFamily="34" charset="0"/>
                <a:cs typeface="Arial" panose="020B0604020202020204" pitchFamily="34" charset="0"/>
              </a:rPr>
              <a:t>Risa</a:t>
            </a:r>
            <a:r>
              <a:rPr lang="fr-FR" sz="1400" dirty="0">
                <a:latin typeface="Arial" panose="020B0604020202020204" pitchFamily="34" charset="0"/>
                <a:cs typeface="Arial" panose="020B0604020202020204" pitchFamily="34" charset="0"/>
              </a:rPr>
              <a:t> est membre de plusieurs chœurs, dont </a:t>
            </a:r>
            <a:r>
              <a:rPr lang="it-IT" sz="1400" dirty="0">
                <a:latin typeface="Arial" panose="020B0604020202020204" pitchFamily="34" charset="0"/>
                <a:cs typeface="Arial" panose="020B0604020202020204" pitchFamily="34" charset="0"/>
              </a:rPr>
              <a:t>il Coro della Cattedrale di Siena “Guido Chigi Saracini”, la Cappella Musicale della Basilica Papale di San Francesco (Assisi), l’International Opera </a:t>
            </a:r>
            <a:r>
              <a:rPr lang="it-IT" sz="1400" dirty="0" err="1">
                <a:latin typeface="Arial" panose="020B0604020202020204" pitchFamily="34" charset="0"/>
                <a:cs typeface="Arial" panose="020B0604020202020204" pitchFamily="34" charset="0"/>
              </a:rPr>
              <a:t>Choir</a:t>
            </a:r>
            <a:r>
              <a:rPr lang="it-IT" sz="1400" dirty="0">
                <a:latin typeface="Arial" panose="020B0604020202020204" pitchFamily="34" charset="0"/>
                <a:cs typeface="Arial" panose="020B0604020202020204" pitchFamily="34" charset="0"/>
              </a:rPr>
              <a:t> (Rome) et il </a:t>
            </a:r>
            <a:r>
              <a:rPr lang="it-IT" sz="1400" dirty="0" err="1">
                <a:latin typeface="Arial" panose="020B0604020202020204" pitchFamily="34" charset="0"/>
                <a:cs typeface="Arial" panose="020B0604020202020204" pitchFamily="34" charset="0"/>
              </a:rPr>
              <a:t>Libercantus</a:t>
            </a:r>
            <a:r>
              <a:rPr lang="it-IT" sz="1400" dirty="0">
                <a:latin typeface="Arial" panose="020B0604020202020204" pitchFamily="34" charset="0"/>
                <a:cs typeface="Arial" panose="020B0604020202020204" pitchFamily="34" charset="0"/>
              </a:rPr>
              <a:t> Ensemble (Perugia).</a:t>
            </a:r>
            <a:endParaRPr lang="en-GB" sz="1400"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0B7D9550-BCC3-B4A1-0B18-55ED1A3D399F}"/>
              </a:ext>
            </a:extLst>
          </p:cNvPr>
          <p:cNvSpPr txBox="1"/>
          <p:nvPr/>
        </p:nvSpPr>
        <p:spPr>
          <a:xfrm>
            <a:off x="160827" y="4246912"/>
            <a:ext cx="5170590" cy="3108543"/>
          </a:xfrm>
          <a:prstGeom prst="rect">
            <a:avLst/>
          </a:prstGeom>
          <a:noFill/>
        </p:spPr>
        <p:txBody>
          <a:bodyPr wrap="square" rtlCol="0">
            <a:spAutoFit/>
          </a:bodyPr>
          <a:lstStyle/>
          <a:p>
            <a:pPr algn="just"/>
            <a:r>
              <a:rPr lang="fr-FR" sz="1400" b="1" dirty="0">
                <a:latin typeface="Arial" panose="020B0604020202020204" pitchFamily="34" charset="0"/>
                <a:cs typeface="Arial" panose="020B0604020202020204" pitchFamily="34" charset="0"/>
              </a:rPr>
              <a:t>Michael Cheung </a:t>
            </a:r>
            <a:r>
              <a:rPr lang="fr-FR" sz="1400" dirty="0">
                <a:latin typeface="Arial" panose="020B0604020202020204" pitchFamily="34" charset="0"/>
                <a:cs typeface="Arial" panose="020B0604020202020204" pitchFamily="34" charset="0"/>
              </a:rPr>
              <a:t>est né au Canada. En tant que soliste, il a été invité à se produire dans des salles comme la Philharmonie de Berlin, la Philharmonie </a:t>
            </a:r>
            <a:r>
              <a:rPr lang="fr-FR" sz="1400" dirty="0" err="1">
                <a:latin typeface="Arial" panose="020B0604020202020204" pitchFamily="34" charset="0"/>
                <a:cs typeface="Arial" panose="020B0604020202020204" pitchFamily="34" charset="0"/>
              </a:rPr>
              <a:t>Gasteig</a:t>
            </a:r>
            <a:r>
              <a:rPr lang="fr-FR" sz="1400" dirty="0">
                <a:latin typeface="Arial" panose="020B0604020202020204" pitchFamily="34" charset="0"/>
                <a:cs typeface="Arial" panose="020B0604020202020204" pitchFamily="34" charset="0"/>
              </a:rPr>
              <a:t> de Munich, la Salle Gaveau, le Wiener </a:t>
            </a:r>
            <a:r>
              <a:rPr lang="fr-FR" sz="1400" dirty="0" err="1">
                <a:latin typeface="Arial" panose="020B0604020202020204" pitchFamily="34" charset="0"/>
                <a:cs typeface="Arial" panose="020B0604020202020204" pitchFamily="34" charset="0"/>
              </a:rPr>
              <a:t>Musikverein</a:t>
            </a:r>
            <a:r>
              <a:rPr lang="fr-FR" sz="1400" dirty="0">
                <a:latin typeface="Arial" panose="020B0604020202020204" pitchFamily="34" charset="0"/>
                <a:cs typeface="Arial" panose="020B0604020202020204" pitchFamily="34" charset="0"/>
              </a:rPr>
              <a:t>, le </a:t>
            </a:r>
            <a:r>
              <a:rPr lang="fr-FR" sz="1400" dirty="0" err="1">
                <a:latin typeface="Arial" panose="020B0604020202020204" pitchFamily="34" charset="0"/>
                <a:cs typeface="Arial" panose="020B0604020202020204" pitchFamily="34" charset="0"/>
              </a:rPr>
              <a:t>Grieghallen</a:t>
            </a:r>
            <a:r>
              <a:rPr lang="fr-FR" sz="1400" dirty="0">
                <a:latin typeface="Arial" panose="020B0604020202020204" pitchFamily="34" charset="0"/>
                <a:cs typeface="Arial" panose="020B0604020202020204" pitchFamily="34" charset="0"/>
              </a:rPr>
              <a:t> de Bergen. Passionné de musique de chambre, il collabore régulièrement avec des musiciens d'orchestres renommés comme l'Orchestre Philharmonique de Monte-Carlo, le </a:t>
            </a:r>
            <a:r>
              <a:rPr lang="fr-FR" sz="1400" dirty="0" err="1">
                <a:latin typeface="Arial" panose="020B0604020202020204" pitchFamily="34" charset="0"/>
                <a:cs typeface="Arial" panose="020B0604020202020204" pitchFamily="34" charset="0"/>
              </a:rPr>
              <a:t>Gothenburg</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Symphony</a:t>
            </a:r>
            <a:r>
              <a:rPr lang="fr-FR" sz="1400" dirty="0">
                <a:latin typeface="Arial" panose="020B0604020202020204" pitchFamily="34" charset="0"/>
                <a:cs typeface="Arial" panose="020B0604020202020204" pitchFamily="34" charset="0"/>
              </a:rPr>
              <a:t>, l'Oslo </a:t>
            </a:r>
            <a:r>
              <a:rPr lang="fr-FR" sz="1400" dirty="0" err="1">
                <a:latin typeface="Arial" panose="020B0604020202020204" pitchFamily="34" charset="0"/>
                <a:cs typeface="Arial" panose="020B0604020202020204" pitchFamily="34" charset="0"/>
              </a:rPr>
              <a:t>Philharmonic</a:t>
            </a:r>
            <a:r>
              <a:rPr lang="fr-FR" sz="1400" dirty="0">
                <a:latin typeface="Arial" panose="020B0604020202020204" pitchFamily="34" charset="0"/>
                <a:cs typeface="Arial" panose="020B0604020202020204" pitchFamily="34" charset="0"/>
              </a:rPr>
              <a:t> Orchestra, le London </a:t>
            </a:r>
            <a:r>
              <a:rPr lang="fr-FR" sz="1400" dirty="0" err="1">
                <a:latin typeface="Arial" panose="020B0604020202020204" pitchFamily="34" charset="0"/>
                <a:cs typeface="Arial" panose="020B0604020202020204" pitchFamily="34" charset="0"/>
              </a:rPr>
              <a:t>Philharmonic</a:t>
            </a:r>
            <a:r>
              <a:rPr lang="fr-FR" sz="1400" dirty="0">
                <a:latin typeface="Arial" panose="020B0604020202020204" pitchFamily="34" charset="0"/>
                <a:cs typeface="Arial" panose="020B0604020202020204" pitchFamily="34" charset="0"/>
              </a:rPr>
              <a:t>, Les Siècles… Michael est passionné par l'interprétation historiquement informée qu'il explore à travers des études continues du clavecin, du clavicorde, du pianoforte depuis 2019. Outre de ses activités musicales, Michael est Chief of Staff et Directeur de la stratégie dans un groupe biopharmaceutique.</a:t>
            </a:r>
            <a:endParaRPr lang="en-GB" sz="1400"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84E71115-85D7-C69B-7016-5711B9667DE6}"/>
              </a:ext>
            </a:extLst>
          </p:cNvPr>
          <p:cNvSpPr txBox="1"/>
          <p:nvPr/>
        </p:nvSpPr>
        <p:spPr>
          <a:xfrm>
            <a:off x="1301857" y="7385966"/>
            <a:ext cx="5238427" cy="1815882"/>
          </a:xfrm>
          <a:prstGeom prst="rect">
            <a:avLst/>
          </a:prstGeom>
          <a:noFill/>
        </p:spPr>
        <p:txBody>
          <a:bodyPr wrap="square" rtlCol="0">
            <a:spAutoFit/>
          </a:bodyPr>
          <a:lstStyle/>
          <a:p>
            <a:pPr algn="just"/>
            <a:r>
              <a:rPr lang="fr-FR" sz="1400" b="1" dirty="0">
                <a:latin typeface="Arial" panose="020B0604020202020204" pitchFamily="34" charset="0"/>
                <a:cs typeface="Arial" panose="020B0604020202020204" pitchFamily="34" charset="0"/>
              </a:rPr>
              <a:t>Jean-Marc </a:t>
            </a:r>
            <a:r>
              <a:rPr lang="fr-FR" sz="1400" b="1" dirty="0" err="1">
                <a:latin typeface="Arial" panose="020B0604020202020204" pitchFamily="34" charset="0"/>
                <a:cs typeface="Arial" panose="020B0604020202020204" pitchFamily="34" charset="0"/>
              </a:rPr>
              <a:t>Kérisit</a:t>
            </a:r>
            <a:r>
              <a:rPr lang="fr-FR" sz="1400" b="1" dirty="0">
                <a:latin typeface="Arial" panose="020B0604020202020204" pitchFamily="34" charset="0"/>
                <a:cs typeface="Arial" panose="020B0604020202020204" pitchFamily="34" charset="0"/>
              </a:rPr>
              <a:t>, </a:t>
            </a:r>
            <a:r>
              <a:rPr lang="fr-FR" sz="1400" dirty="0">
                <a:solidFill>
                  <a:srgbClr val="222222"/>
                </a:solidFill>
                <a:latin typeface="Arial" panose="020B0604020202020204" pitchFamily="34" charset="0"/>
              </a:rPr>
              <a:t>polytechnicien et docteur en intelligence artificielle, manager pour les entreprises innovantes, a commencé à jouer du violon à l’âge de 6 ans dans un cadre institutionnel, mais peut être considéré comme un authentique autodidacte; il joue aussi du piano et de l'alto. Il a fondé </a:t>
            </a:r>
            <a:r>
              <a:rPr lang="fr-FR" sz="1400" dirty="0" err="1">
                <a:solidFill>
                  <a:srgbClr val="222222"/>
                </a:solidFill>
                <a:latin typeface="Arial" panose="020B0604020202020204" pitchFamily="34" charset="0"/>
              </a:rPr>
              <a:t>Musicami</a:t>
            </a:r>
            <a:r>
              <a:rPr lang="fr-FR" sz="1400" dirty="0">
                <a:solidFill>
                  <a:srgbClr val="222222"/>
                </a:solidFill>
                <a:latin typeface="Arial" panose="020B0604020202020204" pitchFamily="34" charset="0"/>
              </a:rPr>
              <a:t> début 2014, et il organise dans ce cadre un concert par mois à Paris. Il a joué régulièrement avec des grands amateurs et des professionnels, en France et à l’étranger.</a:t>
            </a:r>
            <a:endParaRPr lang="en-GB" sz="14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70B61E51-886B-DD24-D20B-F7F3AA11145F}"/>
              </a:ext>
            </a:extLst>
          </p:cNvPr>
          <p:cNvSpPr txBox="1"/>
          <p:nvPr/>
        </p:nvSpPr>
        <p:spPr>
          <a:xfrm>
            <a:off x="2438985" y="626191"/>
            <a:ext cx="1980029"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LES MUSICIENS</a:t>
            </a:r>
          </a:p>
        </p:txBody>
      </p:sp>
      <p:cxnSp>
        <p:nvCxnSpPr>
          <p:cNvPr id="11" name="Connecteur droit 10">
            <a:extLst>
              <a:ext uri="{FF2B5EF4-FFF2-40B4-BE49-F238E27FC236}">
                <a16:creationId xmlns:a16="http://schemas.microsoft.com/office/drawing/2014/main" id="{792B3B6E-E72F-A29D-4D3F-A289D7AD3384}"/>
              </a:ext>
            </a:extLst>
          </p:cNvPr>
          <p:cNvCxnSpPr>
            <a:cxnSpLocks/>
          </p:cNvCxnSpPr>
          <p:nvPr/>
        </p:nvCxnSpPr>
        <p:spPr>
          <a:xfrm>
            <a:off x="160827" y="4201235"/>
            <a:ext cx="626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EFC4124-64D6-5198-8D65-E9926738E4C1}"/>
              </a:ext>
            </a:extLst>
          </p:cNvPr>
          <p:cNvCxnSpPr>
            <a:cxnSpLocks/>
          </p:cNvCxnSpPr>
          <p:nvPr/>
        </p:nvCxnSpPr>
        <p:spPr>
          <a:xfrm>
            <a:off x="180795" y="7339957"/>
            <a:ext cx="626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DA18D989-A761-E66B-5B69-BFFA3D1BB3A5}"/>
              </a:ext>
            </a:extLst>
          </p:cNvPr>
          <p:cNvCxnSpPr>
            <a:cxnSpLocks/>
          </p:cNvCxnSpPr>
          <p:nvPr/>
        </p:nvCxnSpPr>
        <p:spPr>
          <a:xfrm>
            <a:off x="160827" y="9310334"/>
            <a:ext cx="626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E7BCDE1-65C6-0124-5838-321798CB0527}"/>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space réservé du numéro de diapositive 18">
            <a:extLst>
              <a:ext uri="{FF2B5EF4-FFF2-40B4-BE49-F238E27FC236}">
                <a16:creationId xmlns:a16="http://schemas.microsoft.com/office/drawing/2014/main" id="{8ADA5265-2BC2-D17F-4FD4-FED5DFED512E}"/>
              </a:ext>
            </a:extLst>
          </p:cNvPr>
          <p:cNvSpPr>
            <a:spLocks noGrp="1"/>
          </p:cNvSpPr>
          <p:nvPr>
            <p:ph type="sldNum" sz="quarter" idx="12"/>
          </p:nvPr>
        </p:nvSpPr>
        <p:spPr/>
        <p:txBody>
          <a:bodyPr/>
          <a:lstStyle/>
          <a:p>
            <a:fld id="{CB94F6F6-573B-4A4A-91CB-5548FE4B89B6}" type="slidenum">
              <a:rPr lang="en-GB" smtClean="0"/>
              <a:t>17</a:t>
            </a:fld>
            <a:endParaRPr lang="en-GB"/>
          </a:p>
        </p:txBody>
      </p:sp>
    </p:spTree>
    <p:extLst>
      <p:ext uri="{BB962C8B-B14F-4D97-AF65-F5344CB8AC3E}">
        <p14:creationId xmlns:p14="http://schemas.microsoft.com/office/powerpoint/2010/main" val="3803982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398E57C-12D7-11A0-DE01-DE6A122CFCC6}"/>
              </a:ext>
            </a:extLst>
          </p:cNvPr>
          <p:cNvSpPr txBox="1"/>
          <p:nvPr/>
        </p:nvSpPr>
        <p:spPr>
          <a:xfrm>
            <a:off x="430369" y="1290467"/>
            <a:ext cx="5997261" cy="6771084"/>
          </a:xfrm>
          <a:prstGeom prst="rect">
            <a:avLst/>
          </a:prstGeom>
          <a:noFill/>
        </p:spPr>
        <p:txBody>
          <a:bodyPr wrap="square" rtlCol="0">
            <a:spAutoFit/>
          </a:bodyPr>
          <a:lstStyle/>
          <a:p>
            <a:pPr algn="ctr"/>
            <a:r>
              <a:rPr lang="fr-FR" sz="1400" b="1" dirty="0">
                <a:solidFill>
                  <a:srgbClr val="0070C0"/>
                </a:solidFill>
                <a:latin typeface="Arial" panose="020B0604020202020204" pitchFamily="34" charset="0"/>
                <a:cs typeface="Arial" panose="020B0604020202020204" pitchFamily="34" charset="0"/>
              </a:rPr>
              <a:t>Soutenez notre action</a:t>
            </a:r>
          </a:p>
          <a:p>
            <a:endParaRPr lang="fr-FR" sz="1400" b="1" dirty="0">
              <a:latin typeface="Arial" panose="020B0604020202020204" pitchFamily="34" charset="0"/>
              <a:cs typeface="Arial" panose="020B0604020202020204" pitchFamily="34" charset="0"/>
            </a:endParaRPr>
          </a:p>
          <a:p>
            <a:pPr algn="just"/>
            <a:r>
              <a:rPr lang="fr-FR" sz="1400" dirty="0">
                <a:solidFill>
                  <a:srgbClr val="0070C0"/>
                </a:solidFill>
                <a:latin typeface="Arial" panose="020B0604020202020204" pitchFamily="34" charset="0"/>
                <a:cs typeface="Arial" panose="020B0604020202020204" pitchFamily="34" charset="0"/>
              </a:rPr>
              <a:t>L’association </a:t>
            </a:r>
            <a:r>
              <a:rPr lang="fr-FR" sz="1400" dirty="0" err="1">
                <a:solidFill>
                  <a:srgbClr val="0070C0"/>
                </a:solidFill>
                <a:latin typeface="Arial" panose="020B0604020202020204" pitchFamily="34" charset="0"/>
                <a:cs typeface="Arial" panose="020B0604020202020204" pitchFamily="34" charset="0"/>
              </a:rPr>
              <a:t>Musicami</a:t>
            </a:r>
            <a:r>
              <a:rPr lang="fr-FR" sz="1400" dirty="0">
                <a:solidFill>
                  <a:srgbClr val="0070C0"/>
                </a:solidFill>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a pour objet de favoriser le développement d’échanges entre musiciens et publics de toutes origines et de toutes générations. Son action passe notamment par l’organisation de concerts de haute tenue musicale, conviviaux et pédagogiques. Pour plus d’information, rendez-vous sur </a:t>
            </a:r>
            <a:r>
              <a:rPr lang="fr-FR" sz="1400" u="sng" dirty="0">
                <a:latin typeface="Arial" panose="020B0604020202020204" pitchFamily="34" charset="0"/>
                <a:cs typeface="Arial" panose="020B0604020202020204" pitchFamily="34" charset="0"/>
              </a:rPr>
              <a:t>www.musicami.fr</a:t>
            </a:r>
            <a:r>
              <a:rPr lang="fr-FR" sz="1400" dirty="0">
                <a:latin typeface="Arial" panose="020B0604020202020204" pitchFamily="34" charset="0"/>
                <a:cs typeface="Arial" panose="020B0604020202020204" pitchFamily="34" charset="0"/>
              </a:rPr>
              <a:t>.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Vos dons, ouvrant droit à réduction d’impôts, nous sont très utiles. N’hésitez donc pas à nous aider en nous envoyant un chèque par exemple ou en procédant à un don depuis le site.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Pour recevoir par email nos annonces de concert, envoyez vos coordonnées à </a:t>
            </a:r>
            <a:r>
              <a:rPr lang="fr-FR" sz="1400" u="sng" dirty="0">
                <a:latin typeface="Arial" panose="020B0604020202020204" pitchFamily="34" charset="0"/>
                <a:cs typeface="Arial" panose="020B0604020202020204" pitchFamily="34" charset="0"/>
                <a:hlinkClick r:id="rId3"/>
              </a:rPr>
              <a:t>info@musicami.fr</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ctr"/>
            <a:r>
              <a:rPr lang="fr-FR" sz="1400" b="1" dirty="0">
                <a:solidFill>
                  <a:srgbClr val="0070C0"/>
                </a:solidFill>
                <a:latin typeface="Arial" panose="020B0604020202020204" pitchFamily="34" charset="0"/>
                <a:cs typeface="Arial" panose="020B0604020202020204" pitchFamily="34" charset="0"/>
              </a:rPr>
              <a:t>Prochains concerts </a:t>
            </a:r>
          </a:p>
          <a:p>
            <a:pPr algn="ctr"/>
            <a:endParaRPr lang="fr-FR" sz="1400" b="1"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programme des concerts </a:t>
            </a:r>
            <a:r>
              <a:rPr lang="fr-FR" sz="1400" dirty="0" err="1">
                <a:latin typeface="Arial" panose="020B0604020202020204" pitchFamily="34" charset="0"/>
                <a:cs typeface="Arial" panose="020B0604020202020204" pitchFamily="34" charset="0"/>
              </a:rPr>
              <a:t>Musicami</a:t>
            </a:r>
            <a:r>
              <a:rPr lang="fr-FR" sz="1400" dirty="0">
                <a:latin typeface="Arial" panose="020B0604020202020204" pitchFamily="34" charset="0"/>
                <a:cs typeface="Arial" panose="020B0604020202020204" pitchFamily="34" charset="0"/>
              </a:rPr>
              <a:t> est publié sur le site </a:t>
            </a:r>
            <a:r>
              <a:rPr lang="fr-FR" sz="1400" u="sng" dirty="0">
                <a:latin typeface="Arial" panose="020B0604020202020204" pitchFamily="34" charset="0"/>
                <a:cs typeface="Arial" panose="020B0604020202020204" pitchFamily="34" charset="0"/>
              </a:rPr>
              <a:t>www.musicami.fr</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Musicami</a:t>
            </a:r>
            <a:r>
              <a:rPr lang="fr-FR" sz="1400" dirty="0">
                <a:latin typeface="Arial" panose="020B0604020202020204" pitchFamily="34" charset="0"/>
                <a:cs typeface="Arial" panose="020B0604020202020204" pitchFamily="34" charset="0"/>
              </a:rPr>
              <a:t> organise environ un concert par mois.</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a:t>
            </a:r>
            <a:r>
              <a:rPr lang="fr-FR" sz="1400" dirty="0">
                <a:solidFill>
                  <a:srgbClr val="0070C0"/>
                </a:solidFill>
                <a:latin typeface="Arial" panose="020B0604020202020204" pitchFamily="34" charset="0"/>
                <a:cs typeface="Arial" panose="020B0604020202020204" pitchFamily="34" charset="0"/>
              </a:rPr>
              <a:t>dimanche 19 mai 2024</a:t>
            </a:r>
            <a:r>
              <a:rPr lang="fr-FR" sz="1400" dirty="0">
                <a:latin typeface="Arial" panose="020B0604020202020204" pitchFamily="34" charset="0"/>
                <a:cs typeface="Arial" panose="020B0604020202020204" pitchFamily="34" charset="0"/>
              </a:rPr>
              <a:t>, la pianiste Marine Bombardier nous propose un concert de piano et musique de chambre consacré exclusivement à Chopin, avec  notamment son magnifique trio. Avec Elisabeth </a:t>
            </a:r>
            <a:r>
              <a:rPr lang="fr-FR" sz="1400" dirty="0" err="1">
                <a:latin typeface="Arial" panose="020B0604020202020204" pitchFamily="34" charset="0"/>
                <a:cs typeface="Arial" panose="020B0604020202020204" pitchFamily="34" charset="0"/>
              </a:rPr>
              <a:t>Pichery</a:t>
            </a:r>
            <a:r>
              <a:rPr lang="fr-FR" sz="1400" dirty="0">
                <a:latin typeface="Arial" panose="020B0604020202020204" pitchFamily="34" charset="0"/>
                <a:cs typeface="Arial" panose="020B0604020202020204" pitchFamily="34" charset="0"/>
              </a:rPr>
              <a:t> (violoncelle)  et Jean-Marc </a:t>
            </a:r>
            <a:r>
              <a:rPr lang="fr-FR" sz="1400" dirty="0" err="1">
                <a:latin typeface="Arial" panose="020B0604020202020204" pitchFamily="34" charset="0"/>
                <a:cs typeface="Arial" panose="020B0604020202020204" pitchFamily="34" charset="0"/>
              </a:rPr>
              <a:t>Kérisit</a:t>
            </a:r>
            <a:r>
              <a:rPr lang="fr-FR" sz="1400" dirty="0">
                <a:latin typeface="Arial" panose="020B0604020202020204" pitchFamily="34" charset="0"/>
                <a:cs typeface="Arial" panose="020B0604020202020204" pitchFamily="34" charset="0"/>
              </a:rPr>
              <a:t> (violon).</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a:t>
            </a:r>
            <a:r>
              <a:rPr lang="fr-FR" sz="1400" dirty="0">
                <a:solidFill>
                  <a:srgbClr val="0070C0"/>
                </a:solidFill>
                <a:latin typeface="Arial" panose="020B0604020202020204" pitchFamily="34" charset="0"/>
                <a:cs typeface="Arial" panose="020B0604020202020204" pitchFamily="34" charset="0"/>
              </a:rPr>
              <a:t>dimanche 9 juin 2024</a:t>
            </a:r>
            <a:r>
              <a:rPr lang="fr-FR" sz="1400" dirty="0">
                <a:latin typeface="Arial" panose="020B0604020202020204" pitchFamily="34" charset="0"/>
                <a:cs typeface="Arial" panose="020B0604020202020204" pitchFamily="34" charset="0"/>
              </a:rPr>
              <a:t>, le pianiste </a:t>
            </a:r>
            <a:r>
              <a:rPr lang="fr-FR" sz="1400" dirty="0" err="1">
                <a:latin typeface="Arial" panose="020B0604020202020204" pitchFamily="34" charset="0"/>
                <a:cs typeface="Arial" panose="020B0604020202020204" pitchFamily="34" charset="0"/>
              </a:rPr>
              <a:t>Feruuccio</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Amelotti</a:t>
            </a:r>
            <a:r>
              <a:rPr lang="fr-FR" sz="1400" dirty="0">
                <a:latin typeface="Arial" panose="020B0604020202020204" pitchFamily="34" charset="0"/>
                <a:cs typeface="Arial" panose="020B0604020202020204" pitchFamily="34" charset="0"/>
              </a:rPr>
              <a:t> nous propose le 3ème et dernier concert de la trilogie consacrée à l'intégrale des sonates pour piano et violon de Beethoven.. Avec Jean-Marc </a:t>
            </a:r>
            <a:r>
              <a:rPr lang="fr-FR" sz="1400" dirty="0" err="1">
                <a:latin typeface="Arial" panose="020B0604020202020204" pitchFamily="34" charset="0"/>
                <a:cs typeface="Arial" panose="020B0604020202020204" pitchFamily="34" charset="0"/>
              </a:rPr>
              <a:t>Kérisit</a:t>
            </a:r>
            <a:r>
              <a:rPr lang="fr-FR" sz="1400" dirty="0">
                <a:latin typeface="Arial" panose="020B0604020202020204" pitchFamily="34" charset="0"/>
                <a:cs typeface="Arial" panose="020B0604020202020204" pitchFamily="34" charset="0"/>
              </a:rPr>
              <a:t> au violon.</a:t>
            </a:r>
            <a:endParaRPr lang="en-GB" sz="1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09A67BA-A448-1ED5-9213-F9D753D5C155}"/>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space réservé du numéro de diapositive 15">
            <a:extLst>
              <a:ext uri="{FF2B5EF4-FFF2-40B4-BE49-F238E27FC236}">
                <a16:creationId xmlns:a16="http://schemas.microsoft.com/office/drawing/2014/main" id="{E500B656-8A4F-D080-E374-9226BD768075}"/>
              </a:ext>
            </a:extLst>
          </p:cNvPr>
          <p:cNvSpPr>
            <a:spLocks noGrp="1"/>
          </p:cNvSpPr>
          <p:nvPr>
            <p:ph type="sldNum" sz="quarter" idx="12"/>
          </p:nvPr>
        </p:nvSpPr>
        <p:spPr/>
        <p:txBody>
          <a:bodyPr/>
          <a:lstStyle/>
          <a:p>
            <a:fld id="{CB94F6F6-573B-4A4A-91CB-5548FE4B89B6}" type="slidenum">
              <a:rPr lang="en-GB" smtClean="0"/>
              <a:t>18</a:t>
            </a:fld>
            <a:endParaRPr lang="en-GB"/>
          </a:p>
        </p:txBody>
      </p:sp>
    </p:spTree>
    <p:extLst>
      <p:ext uri="{BB962C8B-B14F-4D97-AF65-F5344CB8AC3E}">
        <p14:creationId xmlns:p14="http://schemas.microsoft.com/office/powerpoint/2010/main" val="422332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43D888B-5397-1A23-A1E9-AB01FD4E9EC1}"/>
              </a:ext>
            </a:extLst>
          </p:cNvPr>
          <p:cNvSpPr txBox="1"/>
          <p:nvPr/>
        </p:nvSpPr>
        <p:spPr>
          <a:xfrm>
            <a:off x="57267" y="633679"/>
            <a:ext cx="6916969" cy="4401205"/>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Poulenc : Banalités, FP 107 </a:t>
            </a:r>
            <a:r>
              <a:rPr lang="fr-FR" sz="1400" dirty="0">
                <a:latin typeface="Arial" panose="020B0604020202020204" pitchFamily="34" charset="0"/>
                <a:cs typeface="Arial" panose="020B0604020202020204" pitchFamily="34" charset="0"/>
              </a:rPr>
              <a:t>(1940) </a:t>
            </a:r>
          </a:p>
          <a:p>
            <a:pPr>
              <a:buFont typeface="+mj-lt"/>
              <a:buAutoNum type="arabicPeriod"/>
            </a:pPr>
            <a:r>
              <a:rPr lang="fr-FR" sz="1400" dirty="0">
                <a:solidFill>
                  <a:srgbClr val="202122"/>
                </a:solidFill>
                <a:latin typeface="Arial" panose="020B0604020202020204" pitchFamily="34" charset="0"/>
              </a:rPr>
              <a:t>  Chanson d’</a:t>
            </a:r>
            <a:r>
              <a:rPr lang="fr-FR" sz="1400" dirty="0" err="1">
                <a:solidFill>
                  <a:srgbClr val="202122"/>
                </a:solidFill>
                <a:latin typeface="Arial" panose="020B0604020202020204" pitchFamily="34" charset="0"/>
              </a:rPr>
              <a:t>Orkenise</a:t>
            </a:r>
            <a:endParaRPr lang="fr-FR" sz="1400" b="1" dirty="0">
              <a:latin typeface="Arial" panose="020B0604020202020204" pitchFamily="34" charset="0"/>
              <a:cs typeface="Arial" panose="020B0604020202020204" pitchFamily="34" charset="0"/>
            </a:endParaRPr>
          </a:p>
          <a:p>
            <a:pPr algn="l">
              <a:buFont typeface="+mj-lt"/>
              <a:buAutoNum type="arabicPeriod"/>
            </a:pPr>
            <a:r>
              <a:rPr lang="fr-FR" sz="1400" dirty="0">
                <a:solidFill>
                  <a:srgbClr val="202122"/>
                </a:solidFill>
                <a:latin typeface="Arial" panose="020B0604020202020204" pitchFamily="34" charset="0"/>
              </a:rPr>
              <a:t>  Hôtel</a:t>
            </a:r>
          </a:p>
          <a:p>
            <a:pPr algn="l">
              <a:buFont typeface="+mj-lt"/>
              <a:buAutoNum type="arabicPeriod"/>
            </a:pPr>
            <a:r>
              <a:rPr lang="fr-FR" sz="1400" dirty="0">
                <a:solidFill>
                  <a:srgbClr val="202122"/>
                </a:solidFill>
                <a:latin typeface="Arial" panose="020B0604020202020204" pitchFamily="34" charset="0"/>
              </a:rPr>
              <a:t>  Fagnes de Wallonie</a:t>
            </a:r>
          </a:p>
          <a:p>
            <a:pPr algn="l">
              <a:buFont typeface="+mj-lt"/>
              <a:buAutoNum type="arabicPeriod"/>
            </a:pPr>
            <a:r>
              <a:rPr lang="fr-FR" sz="1400" dirty="0">
                <a:solidFill>
                  <a:srgbClr val="202122"/>
                </a:solidFill>
                <a:latin typeface="Arial" panose="020B0604020202020204" pitchFamily="34" charset="0"/>
              </a:rPr>
              <a:t>  Voyage à Paris</a:t>
            </a:r>
          </a:p>
          <a:p>
            <a:pPr algn="l">
              <a:buFont typeface="+mj-lt"/>
              <a:buAutoNum type="arabicPeriod"/>
            </a:pPr>
            <a:r>
              <a:rPr lang="fr-FR" sz="1400" dirty="0">
                <a:solidFill>
                  <a:srgbClr val="202122"/>
                </a:solidFill>
                <a:latin typeface="Arial" panose="020B0604020202020204" pitchFamily="34" charset="0"/>
              </a:rPr>
              <a:t>  Sanglots</a:t>
            </a:r>
          </a:p>
          <a:p>
            <a:endParaRPr lang="de-DE"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Poulenc :</a:t>
            </a:r>
            <a:r>
              <a:rPr lang="fr-FR" sz="1400"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Intermezzo</a:t>
            </a:r>
            <a:r>
              <a:rPr lang="fr-FR" sz="1400" dirty="0">
                <a:latin typeface="Arial" panose="020B0604020202020204" pitchFamily="34" charset="0"/>
                <a:cs typeface="Arial" panose="020B0604020202020204" pitchFamily="34" charset="0"/>
              </a:rPr>
              <a:t>, </a:t>
            </a:r>
            <a:r>
              <a:rPr lang="fr-FR" sz="1400" i="1" dirty="0">
                <a:latin typeface="Arial" panose="020B0604020202020204" pitchFamily="34" charset="0"/>
                <a:cs typeface="Arial" panose="020B0604020202020204" pitchFamily="34" charset="0"/>
              </a:rPr>
              <a:t>extrait de la Sonate pour violon et piano, FP 119 (1942-3)  </a:t>
            </a:r>
          </a:p>
          <a:p>
            <a:endParaRPr lang="de-DE" sz="1400" i="1"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Britten : Les Illuminations, Op. 20 </a:t>
            </a:r>
            <a:r>
              <a:rPr lang="fr-FR" sz="1400" dirty="0">
                <a:latin typeface="Arial" panose="020B0604020202020204" pitchFamily="34" charset="0"/>
                <a:cs typeface="Arial" panose="020B0604020202020204" pitchFamily="34" charset="0"/>
              </a:rPr>
              <a:t>(1939)</a:t>
            </a:r>
          </a:p>
          <a:p>
            <a:pPr>
              <a:buFont typeface="+mj-lt"/>
              <a:buAutoNum type="arabicPeriod"/>
            </a:pPr>
            <a:r>
              <a:rPr lang="fr-FR" sz="1400" dirty="0">
                <a:solidFill>
                  <a:srgbClr val="202122"/>
                </a:solidFill>
                <a:latin typeface="Arial" panose="020B0604020202020204" pitchFamily="34" charset="0"/>
              </a:rPr>
              <a:t>  Fanfare</a:t>
            </a:r>
          </a:p>
          <a:p>
            <a:pPr>
              <a:buFont typeface="+mj-lt"/>
              <a:buAutoNum type="arabicPeriod"/>
            </a:pPr>
            <a:r>
              <a:rPr lang="fr-FR" sz="1400" dirty="0">
                <a:solidFill>
                  <a:srgbClr val="202122"/>
                </a:solidFill>
                <a:latin typeface="Arial" panose="020B0604020202020204" pitchFamily="34" charset="0"/>
              </a:rPr>
              <a:t>  Villes</a:t>
            </a:r>
          </a:p>
          <a:p>
            <a:r>
              <a:rPr lang="fr-FR" sz="1400" dirty="0">
                <a:solidFill>
                  <a:srgbClr val="202122"/>
                </a:solidFill>
                <a:latin typeface="Arial" panose="020B0604020202020204" pitchFamily="34" charset="0"/>
              </a:rPr>
              <a:t>3a. Phrase</a:t>
            </a:r>
          </a:p>
          <a:p>
            <a:r>
              <a:rPr lang="fr-FR" sz="1400" dirty="0">
                <a:solidFill>
                  <a:srgbClr val="202122"/>
                </a:solidFill>
                <a:latin typeface="Arial" panose="020B0604020202020204" pitchFamily="34" charset="0"/>
              </a:rPr>
              <a:t>3b. Antique</a:t>
            </a:r>
          </a:p>
          <a:p>
            <a:r>
              <a:rPr lang="de-DE" sz="1400" dirty="0">
                <a:latin typeface="Arial" panose="020B0604020202020204" pitchFamily="34" charset="0"/>
                <a:cs typeface="Arial" panose="020B0604020202020204" pitchFamily="34" charset="0"/>
              </a:rPr>
              <a:t>4.  </a:t>
            </a:r>
            <a:r>
              <a:rPr lang="de-DE" sz="1400" dirty="0" err="1">
                <a:latin typeface="Arial" panose="020B0604020202020204" pitchFamily="34" charset="0"/>
                <a:cs typeface="Arial" panose="020B0604020202020204" pitchFamily="34" charset="0"/>
              </a:rPr>
              <a:t>Royauté</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5.  Marine</a:t>
            </a:r>
          </a:p>
          <a:p>
            <a:r>
              <a:rPr lang="de-DE" sz="1400" dirty="0">
                <a:latin typeface="Arial" panose="020B0604020202020204" pitchFamily="34" charset="0"/>
                <a:cs typeface="Arial" panose="020B0604020202020204" pitchFamily="34" charset="0"/>
              </a:rPr>
              <a:t>6.  </a:t>
            </a:r>
            <a:r>
              <a:rPr lang="de-DE" sz="1400" dirty="0" err="1">
                <a:latin typeface="Arial" panose="020B0604020202020204" pitchFamily="34" charset="0"/>
                <a:cs typeface="Arial" panose="020B0604020202020204" pitchFamily="34" charset="0"/>
              </a:rPr>
              <a:t>Interlude</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7.  </a:t>
            </a:r>
            <a:r>
              <a:rPr lang="de-DE" sz="1400" dirty="0" err="1">
                <a:latin typeface="Arial" panose="020B0604020202020204" pitchFamily="34" charset="0"/>
                <a:cs typeface="Arial" panose="020B0604020202020204" pitchFamily="34" charset="0"/>
              </a:rPr>
              <a:t>Being</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Beauteous</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8.  Parade</a:t>
            </a:r>
          </a:p>
          <a:p>
            <a:r>
              <a:rPr lang="de-DE" sz="1400" dirty="0">
                <a:latin typeface="Arial" panose="020B0604020202020204" pitchFamily="34" charset="0"/>
                <a:cs typeface="Arial" panose="020B0604020202020204" pitchFamily="34" charset="0"/>
              </a:rPr>
              <a:t>9.  </a:t>
            </a:r>
            <a:r>
              <a:rPr lang="de-DE" sz="1400" dirty="0" err="1">
                <a:latin typeface="Arial" panose="020B0604020202020204" pitchFamily="34" charset="0"/>
                <a:cs typeface="Arial" panose="020B0604020202020204" pitchFamily="34" charset="0"/>
              </a:rPr>
              <a:t>Départ</a:t>
            </a:r>
            <a:endParaRPr lang="en-GB" sz="14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203DB65D-4B54-0896-EA3A-118AF6BF5881}"/>
              </a:ext>
            </a:extLst>
          </p:cNvPr>
          <p:cNvSpPr txBox="1"/>
          <p:nvPr/>
        </p:nvSpPr>
        <p:spPr>
          <a:xfrm>
            <a:off x="47312" y="5722593"/>
            <a:ext cx="7690775" cy="3754874"/>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Liszt : </a:t>
            </a:r>
            <a:r>
              <a:rPr lang="fr-FR" sz="1400" b="1" dirty="0">
                <a:solidFill>
                  <a:srgbClr val="202122"/>
                </a:solidFill>
                <a:latin typeface="Arial" panose="020B0604020202020204" pitchFamily="34" charset="0"/>
                <a:cs typeface="Arial" panose="020B0604020202020204" pitchFamily="34" charset="0"/>
              </a:rPr>
              <a:t>Pace non </a:t>
            </a:r>
            <a:r>
              <a:rPr lang="fr-FR" sz="1400" b="1" dirty="0" err="1">
                <a:solidFill>
                  <a:srgbClr val="202122"/>
                </a:solidFill>
                <a:latin typeface="Arial" panose="020B0604020202020204" pitchFamily="34" charset="0"/>
                <a:cs typeface="Arial" panose="020B0604020202020204" pitchFamily="34" charset="0"/>
              </a:rPr>
              <a:t>trovo</a:t>
            </a:r>
            <a:r>
              <a:rPr lang="fr-FR" sz="1400" b="1" dirty="0">
                <a:solidFill>
                  <a:srgbClr val="202122"/>
                </a:solidFill>
                <a:latin typeface="Arial" panose="020B0604020202020204" pitchFamily="34" charset="0"/>
                <a:cs typeface="Arial" panose="020B0604020202020204" pitchFamily="34" charset="0"/>
              </a:rPr>
              <a:t>, S. 270 n° 1 </a:t>
            </a:r>
            <a:r>
              <a:rPr lang="fr-FR" sz="1400" dirty="0">
                <a:solidFill>
                  <a:srgbClr val="202122"/>
                </a:solidFill>
                <a:latin typeface="Arial" panose="020B0604020202020204" pitchFamily="34" charset="0"/>
                <a:cs typeface="Arial" panose="020B0604020202020204" pitchFamily="34" charset="0"/>
              </a:rPr>
              <a:t>(1842-46)</a:t>
            </a:r>
          </a:p>
          <a:p>
            <a:r>
              <a:rPr lang="fr-FR" sz="1400" b="1" dirty="0">
                <a:solidFill>
                  <a:srgbClr val="202122"/>
                </a:solidFill>
                <a:latin typeface="Arial" panose="020B0604020202020204" pitchFamily="34" charset="0"/>
                <a:cs typeface="Arial" panose="020B0604020202020204" pitchFamily="34" charset="0"/>
              </a:rPr>
              <a:t>Bellini : </a:t>
            </a:r>
            <a:r>
              <a:rPr lang="fr-FR" sz="1400" b="1" dirty="0" err="1">
                <a:solidFill>
                  <a:srgbClr val="202122"/>
                </a:solidFill>
                <a:latin typeface="Arial" panose="020B0604020202020204" pitchFamily="34" charset="0"/>
                <a:cs typeface="Arial" panose="020B0604020202020204" pitchFamily="34" charset="0"/>
              </a:rPr>
              <a:t>Vaga</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luna</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che</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inargenti</a:t>
            </a:r>
            <a:r>
              <a:rPr lang="fr-FR" sz="1400" b="1" dirty="0">
                <a:solidFill>
                  <a:srgbClr val="202122"/>
                </a:solidFill>
                <a:latin typeface="Arial" panose="020B0604020202020204" pitchFamily="34" charset="0"/>
                <a:cs typeface="Arial" panose="020B0604020202020204" pitchFamily="34" charset="0"/>
              </a:rPr>
              <a:t> </a:t>
            </a:r>
            <a:r>
              <a:rPr lang="fr-FR" sz="1400" dirty="0">
                <a:solidFill>
                  <a:srgbClr val="202122"/>
                </a:solidFill>
                <a:latin typeface="Arial" panose="020B0604020202020204" pitchFamily="34" charset="0"/>
                <a:cs typeface="Arial" panose="020B0604020202020204" pitchFamily="34" charset="0"/>
              </a:rPr>
              <a:t>(1827)</a:t>
            </a:r>
          </a:p>
          <a:p>
            <a:endParaRPr lang="fr-FR" sz="1400" b="1" dirty="0">
              <a:solidFill>
                <a:srgbClr val="202122"/>
              </a:solidFill>
              <a:latin typeface="Arial" panose="020B0604020202020204" pitchFamily="34" charset="0"/>
              <a:cs typeface="Arial" panose="020B0604020202020204" pitchFamily="34" charset="0"/>
            </a:endParaRPr>
          </a:p>
          <a:p>
            <a:r>
              <a:rPr lang="fr-FR" sz="1400" b="1" dirty="0">
                <a:solidFill>
                  <a:srgbClr val="202122"/>
                </a:solidFill>
                <a:latin typeface="Arial" panose="020B0604020202020204" pitchFamily="34" charset="0"/>
                <a:cs typeface="Arial" panose="020B0604020202020204" pitchFamily="34" charset="0"/>
              </a:rPr>
              <a:t>Lili Boulanger : Nocturne pour violon et piano </a:t>
            </a:r>
            <a:r>
              <a:rPr lang="fr-FR" sz="1400" dirty="0">
                <a:solidFill>
                  <a:srgbClr val="202122"/>
                </a:solidFill>
                <a:latin typeface="Arial" panose="020B0604020202020204" pitchFamily="34" charset="0"/>
                <a:cs typeface="Arial" panose="020B0604020202020204" pitchFamily="34" charset="0"/>
              </a:rPr>
              <a:t>(1911)</a:t>
            </a:r>
          </a:p>
          <a:p>
            <a:r>
              <a:rPr lang="fr-FR" sz="1400" b="1" dirty="0">
                <a:solidFill>
                  <a:srgbClr val="202122"/>
                </a:solidFill>
                <a:latin typeface="Arial" panose="020B0604020202020204" pitchFamily="34" charset="0"/>
                <a:cs typeface="Arial" panose="020B0604020202020204" pitchFamily="34" charset="0"/>
              </a:rPr>
              <a:t>Debussy : Beau soir </a:t>
            </a:r>
            <a:r>
              <a:rPr lang="fr-FR" sz="1400" dirty="0">
                <a:solidFill>
                  <a:srgbClr val="202122"/>
                </a:solidFill>
                <a:latin typeface="Arial" panose="020B0604020202020204" pitchFamily="34" charset="0"/>
                <a:cs typeface="Arial" panose="020B0604020202020204" pitchFamily="34" charset="0"/>
              </a:rPr>
              <a:t>(1880)</a:t>
            </a:r>
          </a:p>
          <a:p>
            <a:r>
              <a:rPr lang="fr-FR" sz="1400" b="1" dirty="0">
                <a:solidFill>
                  <a:srgbClr val="202122"/>
                </a:solidFill>
                <a:latin typeface="Arial" panose="020B0604020202020204" pitchFamily="34" charset="0"/>
                <a:cs typeface="Arial" panose="020B0604020202020204" pitchFamily="34" charset="0"/>
              </a:rPr>
              <a:t>Saint-Saëns : Violons dans le soir </a:t>
            </a:r>
            <a:r>
              <a:rPr lang="fr-FR" sz="1400" dirty="0">
                <a:solidFill>
                  <a:srgbClr val="202122"/>
                </a:solidFill>
                <a:latin typeface="Arial" panose="020B0604020202020204" pitchFamily="34" charset="0"/>
                <a:cs typeface="Arial" panose="020B0604020202020204" pitchFamily="34" charset="0"/>
              </a:rPr>
              <a:t>(1907)</a:t>
            </a:r>
          </a:p>
          <a:p>
            <a:endParaRPr lang="fr-FR" sz="1400" b="1" dirty="0">
              <a:solidFill>
                <a:srgbClr val="202122"/>
              </a:solidFill>
              <a:latin typeface="Arial" panose="020B0604020202020204" pitchFamily="34" charset="0"/>
              <a:cs typeface="Arial" panose="020B0604020202020204" pitchFamily="34" charset="0"/>
            </a:endParaRPr>
          </a:p>
          <a:p>
            <a:r>
              <a:rPr lang="fr-FR" sz="1400" b="1" dirty="0">
                <a:solidFill>
                  <a:srgbClr val="202122"/>
                </a:solidFill>
                <a:latin typeface="Arial" panose="020B0604020202020204" pitchFamily="34" charset="0"/>
                <a:cs typeface="Arial" panose="020B0604020202020204" pitchFamily="34" charset="0"/>
              </a:rPr>
              <a:t>Hajime </a:t>
            </a:r>
            <a:r>
              <a:rPr lang="fr-FR" sz="1400" b="1" dirty="0" err="1">
                <a:solidFill>
                  <a:srgbClr val="202122"/>
                </a:solidFill>
                <a:latin typeface="Arial" panose="020B0604020202020204" pitchFamily="34" charset="0"/>
                <a:cs typeface="Arial" panose="020B0604020202020204" pitchFamily="34" charset="0"/>
              </a:rPr>
              <a:t>Okumura</a:t>
            </a:r>
            <a:r>
              <a:rPr lang="fr-FR" sz="1400" b="1" dirty="0">
                <a:solidFill>
                  <a:srgbClr val="202122"/>
                </a:solidFill>
                <a:latin typeface="Arial" panose="020B0604020202020204" pitchFamily="34" charset="0"/>
                <a:cs typeface="Arial" panose="020B0604020202020204" pitchFamily="34" charset="0"/>
              </a:rPr>
              <a:t> (</a:t>
            </a:r>
            <a:r>
              <a:rPr lang="zh-CN" altLang="fr-FR" sz="1400" b="1" dirty="0">
                <a:solidFill>
                  <a:srgbClr val="000000"/>
                </a:solidFill>
                <a:latin typeface="Arial" panose="020B0604020202020204" pitchFamily="34" charset="0"/>
              </a:rPr>
              <a:t>奥村 一</a:t>
            </a:r>
            <a:r>
              <a:rPr lang="fr-FR" altLang="zh-CN" sz="1400" b="1" dirty="0">
                <a:solidFill>
                  <a:srgbClr val="202122"/>
                </a:solidFill>
                <a:latin typeface="Arial" panose="020B0604020202020204" pitchFamily="34" charset="0"/>
              </a:rPr>
              <a:t>)</a:t>
            </a:r>
            <a:r>
              <a:rPr lang="fr-FR" sz="1400" b="1" dirty="0">
                <a:solidFill>
                  <a:srgbClr val="202122"/>
                </a:solidFill>
                <a:latin typeface="Arial" panose="020B0604020202020204" pitchFamily="34" charset="0"/>
                <a:cs typeface="Arial" panose="020B0604020202020204" pitchFamily="34" charset="0"/>
              </a:rPr>
              <a:t> : Ondo no </a:t>
            </a:r>
            <a:r>
              <a:rPr lang="fr-FR" sz="1400" b="1" dirty="0" err="1">
                <a:solidFill>
                  <a:srgbClr val="202122"/>
                </a:solidFill>
                <a:latin typeface="Arial" panose="020B0604020202020204" pitchFamily="34" charset="0"/>
                <a:cs typeface="Arial" panose="020B0604020202020204" pitchFamily="34" charset="0"/>
              </a:rPr>
              <a:t>Funauta</a:t>
            </a:r>
            <a:r>
              <a:rPr lang="fr-FR" sz="1400" b="1" dirty="0">
                <a:solidFill>
                  <a:srgbClr val="202122"/>
                </a:solidFill>
                <a:latin typeface="Arial" panose="020B0604020202020204" pitchFamily="34" charset="0"/>
                <a:cs typeface="Arial" panose="020B0604020202020204" pitchFamily="34" charset="0"/>
              </a:rPr>
              <a:t> </a:t>
            </a:r>
            <a:r>
              <a:rPr lang="fr-FR" altLang="zh-CN" sz="1400" dirty="0">
                <a:latin typeface="Arial" panose="020B0604020202020204" pitchFamily="34" charset="0"/>
                <a:cs typeface="Arial" panose="020B0604020202020204" pitchFamily="34" charset="0"/>
              </a:rPr>
              <a:t>– La baie d’Osaka</a:t>
            </a:r>
            <a:r>
              <a:rPr lang="fr-FR" sz="1400" b="1" dirty="0">
                <a:solidFill>
                  <a:srgbClr val="202122"/>
                </a:solidFill>
                <a:latin typeface="Arial" panose="020B0604020202020204" pitchFamily="34" charset="0"/>
                <a:cs typeface="Arial" panose="020B0604020202020204" pitchFamily="34" charset="0"/>
              </a:rPr>
              <a:t> </a:t>
            </a:r>
            <a:r>
              <a:rPr lang="fr-FR" sz="1400" dirty="0">
                <a:solidFill>
                  <a:srgbClr val="202122"/>
                </a:solidFill>
                <a:latin typeface="Arial" panose="020B0604020202020204" pitchFamily="34" charset="0"/>
                <a:cs typeface="Arial" panose="020B0604020202020204" pitchFamily="34" charset="0"/>
              </a:rPr>
              <a:t>(1964)</a:t>
            </a:r>
          </a:p>
          <a:p>
            <a:r>
              <a:rPr lang="fr-FR" sz="1400" b="1" dirty="0" err="1">
                <a:solidFill>
                  <a:srgbClr val="202122"/>
                </a:solidFill>
                <a:latin typeface="Arial" panose="020B0604020202020204" pitchFamily="34" charset="0"/>
                <a:cs typeface="Arial" panose="020B0604020202020204" pitchFamily="34" charset="0"/>
              </a:rPr>
              <a:t>Yoshinao</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Nakada</a:t>
            </a:r>
            <a:r>
              <a:rPr lang="fr-FR" sz="1400" b="1" dirty="0">
                <a:solidFill>
                  <a:srgbClr val="202122"/>
                </a:solidFill>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a:t>
            </a:r>
            <a:r>
              <a:rPr lang="zh-CN" altLang="fr-FR" sz="1400" b="1" dirty="0">
                <a:solidFill>
                  <a:srgbClr val="000000"/>
                </a:solidFill>
                <a:latin typeface="Arial" panose="020B0604020202020204" pitchFamily="34" charset="0"/>
              </a:rPr>
              <a:t>中田喜直</a:t>
            </a:r>
            <a:r>
              <a:rPr lang="fr-FR" altLang="zh-CN" sz="1400" b="1" dirty="0">
                <a:solidFill>
                  <a:srgbClr val="0F0F0F"/>
                </a:solidFill>
                <a:latin typeface="Roboto" panose="02000000000000000000" pitchFamily="2" charset="0"/>
              </a:rPr>
              <a:t>)</a:t>
            </a:r>
            <a:r>
              <a:rPr lang="fr-FR" sz="1400" b="1" dirty="0">
                <a:solidFill>
                  <a:srgbClr val="202122"/>
                </a:solidFill>
                <a:latin typeface="Arial" panose="020B0604020202020204" pitchFamily="34" charset="0"/>
                <a:cs typeface="Arial" panose="020B0604020202020204" pitchFamily="34" charset="0"/>
              </a:rPr>
              <a:t> : Sakura </a:t>
            </a:r>
            <a:r>
              <a:rPr lang="fr-FR" sz="1400" b="1" dirty="0" err="1">
                <a:solidFill>
                  <a:srgbClr val="202122"/>
                </a:solidFill>
                <a:latin typeface="Arial" panose="020B0604020202020204" pitchFamily="34" charset="0"/>
                <a:cs typeface="Arial" panose="020B0604020202020204" pitchFamily="34" charset="0"/>
              </a:rPr>
              <a:t>Yokocho</a:t>
            </a:r>
            <a:r>
              <a:rPr lang="fr-FR" sz="1400" b="1" dirty="0">
                <a:solidFill>
                  <a:srgbClr val="202122"/>
                </a:solidFill>
                <a:latin typeface="Arial" panose="020B0604020202020204" pitchFamily="34" charset="0"/>
                <a:cs typeface="Arial" panose="020B0604020202020204" pitchFamily="34" charset="0"/>
              </a:rPr>
              <a:t> </a:t>
            </a:r>
            <a:r>
              <a:rPr lang="fr-FR" sz="1400" dirty="0">
                <a:solidFill>
                  <a:srgbClr val="202122"/>
                </a:solidFill>
                <a:latin typeface="Arial" panose="020B0604020202020204" pitchFamily="34" charset="0"/>
                <a:cs typeface="Arial" panose="020B0604020202020204" pitchFamily="34" charset="0"/>
              </a:rPr>
              <a:t>- Allée des cerisiers (1962)</a:t>
            </a:r>
          </a:p>
          <a:p>
            <a:r>
              <a:rPr lang="fr-FR" sz="1400" b="1" dirty="0" err="1">
                <a:solidFill>
                  <a:srgbClr val="202122"/>
                </a:solidFill>
                <a:latin typeface="Arial" panose="020B0604020202020204" pitchFamily="34" charset="0"/>
                <a:cs typeface="Arial" panose="020B0604020202020204" pitchFamily="34" charset="0"/>
              </a:rPr>
              <a:t>Hideo</a:t>
            </a:r>
            <a:r>
              <a:rPr lang="fr-FR" sz="1400" b="1" dirty="0">
                <a:solidFill>
                  <a:srgbClr val="202122"/>
                </a:solidFill>
                <a:latin typeface="Arial" panose="020B0604020202020204" pitchFamily="34" charset="0"/>
                <a:cs typeface="Arial" panose="020B0604020202020204" pitchFamily="34" charset="0"/>
              </a:rPr>
              <a:t> Kobayashi </a:t>
            </a:r>
            <a:r>
              <a:rPr lang="fr-FR" sz="1400" b="1" dirty="0">
                <a:latin typeface="Arial" panose="020B0604020202020204" pitchFamily="34" charset="0"/>
                <a:cs typeface="Arial" panose="020B0604020202020204" pitchFamily="34" charset="0"/>
              </a:rPr>
              <a:t>(</a:t>
            </a:r>
            <a:r>
              <a:rPr lang="zh-CN" altLang="fr-FR" sz="1400" b="1" dirty="0">
                <a:latin typeface="Arial" panose="020B0604020202020204" pitchFamily="34" charset="0"/>
                <a:cs typeface="Arial" panose="020B0604020202020204" pitchFamily="34" charset="0"/>
              </a:rPr>
              <a:t>小林秀雄</a:t>
            </a:r>
            <a:r>
              <a:rPr lang="fr-FR" altLang="zh-CN" sz="1400" b="1" dirty="0">
                <a:latin typeface="Arial" panose="020B0604020202020204" pitchFamily="34" charset="0"/>
                <a:cs typeface="Arial" panose="020B0604020202020204" pitchFamily="34" charset="0"/>
              </a:rPr>
              <a:t>)</a:t>
            </a:r>
            <a:r>
              <a:rPr lang="zh-CN" altLang="fr-FR" sz="1400" b="1" dirty="0">
                <a:latin typeface="Arial" panose="020B0604020202020204" pitchFamily="34" charset="0"/>
                <a:cs typeface="Arial" panose="020B0604020202020204" pitchFamily="34" charset="0"/>
              </a:rPr>
              <a:t> </a:t>
            </a:r>
            <a:r>
              <a:rPr lang="fr-FR" sz="1400" b="1" dirty="0">
                <a:solidFill>
                  <a:srgbClr val="202122"/>
                </a:solidFill>
                <a:latin typeface="Arial" panose="020B0604020202020204" pitchFamily="34" charset="0"/>
                <a:cs typeface="Arial" panose="020B0604020202020204" pitchFamily="34" charset="0"/>
              </a:rPr>
              <a:t>:</a:t>
            </a:r>
            <a:r>
              <a:rPr lang="ja-JP" altLang="fr-FR" sz="1400" dirty="0">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Sutekina</a:t>
            </a:r>
            <a:r>
              <a:rPr lang="fr-FR" sz="1400" b="1" dirty="0">
                <a:solidFill>
                  <a:srgbClr val="202122"/>
                </a:solidFill>
                <a:latin typeface="Arial" panose="020B0604020202020204" pitchFamily="34" charset="0"/>
                <a:cs typeface="Arial" panose="020B0604020202020204" pitchFamily="34" charset="0"/>
              </a:rPr>
              <a:t> </a:t>
            </a:r>
            <a:r>
              <a:rPr lang="fr-FR" sz="1400" b="1" dirty="0" err="1">
                <a:solidFill>
                  <a:srgbClr val="202122"/>
                </a:solidFill>
                <a:latin typeface="Arial" panose="020B0604020202020204" pitchFamily="34" charset="0"/>
                <a:cs typeface="Arial" panose="020B0604020202020204" pitchFamily="34" charset="0"/>
              </a:rPr>
              <a:t>Haru</a:t>
            </a:r>
            <a:r>
              <a:rPr lang="fr-FR" sz="1400" b="1" dirty="0">
                <a:solidFill>
                  <a:srgbClr val="202122"/>
                </a:solidFill>
                <a:latin typeface="Arial" panose="020B0604020202020204" pitchFamily="34" charset="0"/>
                <a:cs typeface="Arial" panose="020B0604020202020204" pitchFamily="34" charset="0"/>
              </a:rPr>
              <a:t> ni </a:t>
            </a:r>
            <a:r>
              <a:rPr lang="fr-FR" sz="1400" dirty="0">
                <a:solidFill>
                  <a:srgbClr val="202122"/>
                </a:solidFill>
                <a:latin typeface="Arial" panose="020B0604020202020204" pitchFamily="34" charset="0"/>
                <a:cs typeface="Arial" panose="020B0604020202020204" pitchFamily="34" charset="0"/>
              </a:rPr>
              <a:t>- Au printemps merveilleux (1972)</a:t>
            </a:r>
          </a:p>
          <a:p>
            <a:endParaRPr lang="fr-FR" sz="1400" dirty="0">
              <a:solidFill>
                <a:srgbClr val="202122"/>
              </a:solidFill>
              <a:latin typeface="Arial" panose="020B0604020202020204" pitchFamily="34" charset="0"/>
              <a:cs typeface="Arial" panose="020B0604020202020204" pitchFamily="34" charset="0"/>
            </a:endParaRPr>
          </a:p>
          <a:p>
            <a:r>
              <a:rPr lang="fr-FR" sz="1400" b="1" dirty="0">
                <a:solidFill>
                  <a:srgbClr val="202122"/>
                </a:solidFill>
                <a:latin typeface="Arial" panose="020B0604020202020204" pitchFamily="34" charset="0"/>
                <a:cs typeface="Arial" panose="020B0604020202020204" pitchFamily="34" charset="0"/>
              </a:rPr>
              <a:t>Berg : </a:t>
            </a:r>
            <a:r>
              <a:rPr lang="fr-FR" sz="1400" i="1" dirty="0">
                <a:solidFill>
                  <a:srgbClr val="202122"/>
                </a:solidFill>
                <a:latin typeface="Arial" panose="020B0604020202020204" pitchFamily="34" charset="0"/>
                <a:cs typeface="Arial" panose="020B0604020202020204" pitchFamily="34" charset="0"/>
              </a:rPr>
              <a:t>extraits de Sept lieder de Jeunesse (1905-1908)</a:t>
            </a:r>
          </a:p>
          <a:p>
            <a:r>
              <a:rPr lang="fr-FR" sz="1400" dirty="0">
                <a:solidFill>
                  <a:srgbClr val="202122"/>
                </a:solidFill>
                <a:latin typeface="Arial" panose="020B0604020202020204" pitchFamily="34" charset="0"/>
                <a:cs typeface="Arial" panose="020B0604020202020204" pitchFamily="34" charset="0"/>
              </a:rPr>
              <a:t>5.  Im Zimmer - Dans la chambre</a:t>
            </a:r>
          </a:p>
          <a:p>
            <a:r>
              <a:rPr lang="fr-FR" sz="1400" dirty="0">
                <a:solidFill>
                  <a:srgbClr val="202122"/>
                </a:solidFill>
                <a:latin typeface="Arial" panose="020B0604020202020204" pitchFamily="34" charset="0"/>
                <a:cs typeface="Arial" panose="020B0604020202020204" pitchFamily="34" charset="0"/>
              </a:rPr>
              <a:t>3.  Die </a:t>
            </a:r>
            <a:r>
              <a:rPr lang="fr-FR" sz="1400" dirty="0" err="1">
                <a:solidFill>
                  <a:srgbClr val="202122"/>
                </a:solidFill>
                <a:latin typeface="Arial" panose="020B0604020202020204" pitchFamily="34" charset="0"/>
                <a:cs typeface="Arial" panose="020B0604020202020204" pitchFamily="34" charset="0"/>
              </a:rPr>
              <a:t>Nachtigall</a:t>
            </a:r>
            <a:r>
              <a:rPr lang="fr-FR" sz="1400" dirty="0">
                <a:solidFill>
                  <a:srgbClr val="202122"/>
                </a:solidFill>
                <a:latin typeface="Arial" panose="020B0604020202020204" pitchFamily="34" charset="0"/>
                <a:cs typeface="Arial" panose="020B0604020202020204" pitchFamily="34" charset="0"/>
              </a:rPr>
              <a:t> - Le Rossignol</a:t>
            </a:r>
          </a:p>
          <a:p>
            <a:pPr marL="185746" indent="-185746">
              <a:buAutoNum type="arabicPeriod" startAt="3"/>
            </a:pPr>
            <a:endParaRPr lang="fr-FR" sz="1400" dirty="0">
              <a:solidFill>
                <a:srgbClr val="202122"/>
              </a:solidFill>
              <a:latin typeface="Arial" panose="020B0604020202020204" pitchFamily="34" charset="0"/>
              <a:cs typeface="Arial" panose="020B0604020202020204" pitchFamily="34" charset="0"/>
            </a:endParaRPr>
          </a:p>
          <a:p>
            <a:r>
              <a:rPr lang="fr-FR" sz="1400" b="1" dirty="0">
                <a:solidFill>
                  <a:srgbClr val="202122"/>
                </a:solidFill>
                <a:latin typeface="Arial" panose="020B0604020202020204" pitchFamily="34" charset="0"/>
                <a:cs typeface="Arial" panose="020B0604020202020204" pitchFamily="34" charset="0"/>
              </a:rPr>
              <a:t>Richard Strauss : </a:t>
            </a:r>
            <a:r>
              <a:rPr lang="fr-FR" sz="1400" i="1" dirty="0">
                <a:solidFill>
                  <a:srgbClr val="202122"/>
                </a:solidFill>
                <a:latin typeface="Arial" panose="020B0604020202020204" pitchFamily="34" charset="0"/>
                <a:cs typeface="Arial" panose="020B0604020202020204" pitchFamily="34" charset="0"/>
              </a:rPr>
              <a:t>extrait de Quatre lieder (1894)</a:t>
            </a:r>
          </a:p>
          <a:p>
            <a:r>
              <a:rPr lang="fr-FR" sz="1400" dirty="0">
                <a:solidFill>
                  <a:srgbClr val="202122"/>
                </a:solidFill>
                <a:latin typeface="Arial" panose="020B0604020202020204" pitchFamily="34" charset="0"/>
                <a:cs typeface="Arial" panose="020B0604020202020204" pitchFamily="34" charset="0"/>
              </a:rPr>
              <a:t>4.  Morgen ! - Demain ! </a:t>
            </a:r>
            <a:endParaRPr lang="en-GB" sz="14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F7A503C3-3331-0FC4-BD5A-95CD4315A86E}"/>
              </a:ext>
            </a:extLst>
          </p:cNvPr>
          <p:cNvSpPr txBox="1"/>
          <p:nvPr/>
        </p:nvSpPr>
        <p:spPr>
          <a:xfrm>
            <a:off x="224654" y="5197544"/>
            <a:ext cx="6057043" cy="307777"/>
          </a:xfrm>
          <a:prstGeom prst="rect">
            <a:avLst/>
          </a:prstGeom>
          <a:noFill/>
        </p:spPr>
        <p:txBody>
          <a:bodyPr wrap="square" rtlCol="0">
            <a:spAutoFit/>
          </a:bodyPr>
          <a:lstStyle/>
          <a:p>
            <a:pPr algn="ctr"/>
            <a:r>
              <a:rPr lang="fr-FR" sz="1400" i="1" dirty="0">
                <a:latin typeface="Arial" panose="020B0604020202020204" pitchFamily="34" charset="0"/>
                <a:cs typeface="Arial" panose="020B0604020202020204" pitchFamily="34" charset="0"/>
              </a:rPr>
              <a:t>---------- Entracte ----------</a:t>
            </a:r>
            <a:endParaRPr lang="en-GB" sz="1400" i="1"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EB598B3D-2B10-5BF6-3D7F-0B05775C6939}"/>
              </a:ext>
            </a:extLst>
          </p:cNvPr>
          <p:cNvSpPr txBox="1"/>
          <p:nvPr/>
        </p:nvSpPr>
        <p:spPr>
          <a:xfrm>
            <a:off x="2427853" y="183017"/>
            <a:ext cx="200229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PROGRAMME</a:t>
            </a:r>
          </a:p>
        </p:txBody>
      </p:sp>
      <p:sp>
        <p:nvSpPr>
          <p:cNvPr id="8" name="Rectangle 7">
            <a:extLst>
              <a:ext uri="{FF2B5EF4-FFF2-40B4-BE49-F238E27FC236}">
                <a16:creationId xmlns:a16="http://schemas.microsoft.com/office/drawing/2014/main" id="{CCA2A353-108E-9EFD-D1EF-EB8D731FA99A}"/>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10">
            <a:extLst>
              <a:ext uri="{FF2B5EF4-FFF2-40B4-BE49-F238E27FC236}">
                <a16:creationId xmlns:a16="http://schemas.microsoft.com/office/drawing/2014/main" id="{E9972474-0302-3BF0-75D7-64CA05AF54FE}"/>
              </a:ext>
            </a:extLst>
          </p:cNvPr>
          <p:cNvSpPr>
            <a:spLocks noGrp="1"/>
          </p:cNvSpPr>
          <p:nvPr>
            <p:ph type="sldNum" sz="quarter" idx="12"/>
          </p:nvPr>
        </p:nvSpPr>
        <p:spPr/>
        <p:txBody>
          <a:bodyPr/>
          <a:lstStyle/>
          <a:p>
            <a:fld id="{CB94F6F6-573B-4A4A-91CB-5548FE4B89B6}" type="slidenum">
              <a:rPr lang="en-GB" smtClean="0"/>
              <a:t>2</a:t>
            </a:fld>
            <a:endParaRPr lang="en-GB"/>
          </a:p>
        </p:txBody>
      </p:sp>
    </p:spTree>
    <p:extLst>
      <p:ext uri="{BB962C8B-B14F-4D97-AF65-F5344CB8AC3E}">
        <p14:creationId xmlns:p14="http://schemas.microsoft.com/office/powerpoint/2010/main" val="374730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CADC7D-BFB9-10DA-199D-53C27EC3F017}"/>
              </a:ext>
            </a:extLst>
          </p:cNvPr>
          <p:cNvSpPr txBox="1"/>
          <p:nvPr/>
        </p:nvSpPr>
        <p:spPr>
          <a:xfrm>
            <a:off x="965366" y="1024630"/>
            <a:ext cx="3625574" cy="5693866"/>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1. Chanson d'</a:t>
            </a:r>
            <a:r>
              <a:rPr lang="fr-FR" sz="1400" b="1" dirty="0" err="1">
                <a:latin typeface="Arial" panose="020B0604020202020204" pitchFamily="34" charset="0"/>
                <a:cs typeface="Arial" panose="020B0604020202020204" pitchFamily="34" charset="0"/>
              </a:rPr>
              <a:t>Orkenise</a:t>
            </a:r>
            <a:endParaRPr lang="fr-FR" sz="1400" b="1"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Par les portes d'</a:t>
            </a:r>
            <a:r>
              <a:rPr lang="fr-FR" sz="1400" dirty="0" err="1">
                <a:latin typeface="Arial" panose="020B0604020202020204" pitchFamily="34" charset="0"/>
                <a:cs typeface="Arial" panose="020B0604020202020204" pitchFamily="34" charset="0"/>
              </a:rPr>
              <a:t>Orkenise</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Veut entrer un charretier.</a:t>
            </a:r>
          </a:p>
          <a:p>
            <a:r>
              <a:rPr lang="fr-FR" sz="1400" dirty="0">
                <a:latin typeface="Arial" panose="020B0604020202020204" pitchFamily="34" charset="0"/>
                <a:cs typeface="Arial" panose="020B0604020202020204" pitchFamily="34" charset="0"/>
              </a:rPr>
              <a:t>Par les portes d'</a:t>
            </a:r>
            <a:r>
              <a:rPr lang="fr-FR" sz="1400" dirty="0" err="1">
                <a:latin typeface="Arial" panose="020B0604020202020204" pitchFamily="34" charset="0"/>
                <a:cs typeface="Arial" panose="020B0604020202020204" pitchFamily="34" charset="0"/>
              </a:rPr>
              <a:t>Orkenise</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Veut sortir un va-nu-pieds.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Et les gardes de la ville</a:t>
            </a:r>
          </a:p>
          <a:p>
            <a:r>
              <a:rPr lang="fr-FR" sz="1400" dirty="0">
                <a:latin typeface="Arial" panose="020B0604020202020204" pitchFamily="34" charset="0"/>
                <a:cs typeface="Arial" panose="020B0604020202020204" pitchFamily="34" charset="0"/>
              </a:rPr>
              <a:t>Courant sus au va-nu-pieds :</a:t>
            </a:r>
          </a:p>
          <a:p>
            <a:r>
              <a:rPr lang="fr-FR" sz="1400" dirty="0">
                <a:latin typeface="Arial" panose="020B0604020202020204" pitchFamily="34" charset="0"/>
                <a:cs typeface="Arial" panose="020B0604020202020204" pitchFamily="34" charset="0"/>
              </a:rPr>
              <a:t>« Qu'emportes-tu de la ville ?»</a:t>
            </a:r>
          </a:p>
          <a:p>
            <a:r>
              <a:rPr lang="fr-FR" sz="1400" dirty="0">
                <a:latin typeface="Arial" panose="020B0604020202020204" pitchFamily="34" charset="0"/>
                <a:cs typeface="Arial" panose="020B0604020202020204" pitchFamily="34" charset="0"/>
              </a:rPr>
              <a:t>« J'y laisse mon </a:t>
            </a:r>
            <a:r>
              <a:rPr lang="fr-FR" sz="1400" dirty="0" err="1">
                <a:latin typeface="Arial" panose="020B0604020202020204" pitchFamily="34" charset="0"/>
                <a:cs typeface="Arial" panose="020B0604020202020204" pitchFamily="34" charset="0"/>
              </a:rPr>
              <a:t>coeur</a:t>
            </a:r>
            <a:r>
              <a:rPr lang="fr-FR" sz="1400" dirty="0">
                <a:latin typeface="Arial" panose="020B0604020202020204" pitchFamily="34" charset="0"/>
                <a:cs typeface="Arial" panose="020B0604020202020204" pitchFamily="34" charset="0"/>
              </a:rPr>
              <a:t> entier. »</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Et les gardes de la ville</a:t>
            </a:r>
          </a:p>
          <a:p>
            <a:r>
              <a:rPr lang="fr-FR" sz="1400" dirty="0">
                <a:latin typeface="Arial" panose="020B0604020202020204" pitchFamily="34" charset="0"/>
                <a:cs typeface="Arial" panose="020B0604020202020204" pitchFamily="34" charset="0"/>
              </a:rPr>
              <a:t>Courant sus au charretier:</a:t>
            </a:r>
          </a:p>
          <a:p>
            <a:r>
              <a:rPr lang="fr-FR" sz="1400" dirty="0">
                <a:latin typeface="Arial" panose="020B0604020202020204" pitchFamily="34" charset="0"/>
                <a:cs typeface="Arial" panose="020B0604020202020204" pitchFamily="34" charset="0"/>
              </a:rPr>
              <a:t>« Qu'apportes-tu dans la ville ?»</a:t>
            </a:r>
          </a:p>
          <a:p>
            <a:r>
              <a:rPr lang="fr-FR" sz="1400" dirty="0">
                <a:latin typeface="Arial" panose="020B0604020202020204" pitchFamily="34" charset="0"/>
                <a:cs typeface="Arial" panose="020B0604020202020204" pitchFamily="34" charset="0"/>
              </a:rPr>
              <a:t>« Mon cœur pour me marier.»</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Que de cœurs dans </a:t>
            </a:r>
            <a:r>
              <a:rPr lang="fr-FR" sz="1400" dirty="0" err="1">
                <a:latin typeface="Arial" panose="020B0604020202020204" pitchFamily="34" charset="0"/>
                <a:cs typeface="Arial" panose="020B0604020202020204" pitchFamily="34" charset="0"/>
              </a:rPr>
              <a:t>Orkenise</a:t>
            </a:r>
            <a:r>
              <a:rPr lang="fr-FR" sz="1400" dirty="0">
                <a:latin typeface="Arial" panose="020B0604020202020204" pitchFamily="34" charset="0"/>
                <a:cs typeface="Arial" panose="020B0604020202020204" pitchFamily="34" charset="0"/>
              </a:rPr>
              <a:t> !</a:t>
            </a:r>
          </a:p>
          <a:p>
            <a:r>
              <a:rPr lang="fr-FR" sz="1400" dirty="0">
                <a:latin typeface="Arial" panose="020B0604020202020204" pitchFamily="34" charset="0"/>
                <a:cs typeface="Arial" panose="020B0604020202020204" pitchFamily="34" charset="0"/>
              </a:rPr>
              <a:t>Les gardes riaient, riaient,</a:t>
            </a:r>
          </a:p>
          <a:p>
            <a:r>
              <a:rPr lang="fr-FR" sz="1400" dirty="0">
                <a:latin typeface="Arial" panose="020B0604020202020204" pitchFamily="34" charset="0"/>
                <a:cs typeface="Arial" panose="020B0604020202020204" pitchFamily="34" charset="0"/>
              </a:rPr>
              <a:t>Va-nu-pieds, la route est grise,</a:t>
            </a:r>
          </a:p>
          <a:p>
            <a:r>
              <a:rPr lang="fr-FR" sz="1400" dirty="0">
                <a:latin typeface="Arial" panose="020B0604020202020204" pitchFamily="34" charset="0"/>
                <a:cs typeface="Arial" panose="020B0604020202020204" pitchFamily="34" charset="0"/>
              </a:rPr>
              <a:t>L'amour grise, ô charretier.</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Les beaux gardes de la ville</a:t>
            </a:r>
          </a:p>
          <a:p>
            <a:r>
              <a:rPr lang="fr-FR" sz="1400" dirty="0">
                <a:latin typeface="Arial" panose="020B0604020202020204" pitchFamily="34" charset="0"/>
                <a:cs typeface="Arial" panose="020B0604020202020204" pitchFamily="34" charset="0"/>
              </a:rPr>
              <a:t>Tricotaient superbement ;</a:t>
            </a:r>
          </a:p>
          <a:p>
            <a:r>
              <a:rPr lang="fr-FR" sz="1400" dirty="0">
                <a:latin typeface="Arial" panose="020B0604020202020204" pitchFamily="34" charset="0"/>
                <a:cs typeface="Arial" panose="020B0604020202020204" pitchFamily="34" charset="0"/>
              </a:rPr>
              <a:t>Puis les portes de la ville</a:t>
            </a:r>
          </a:p>
          <a:p>
            <a:r>
              <a:rPr lang="fr-FR" sz="1400" dirty="0">
                <a:latin typeface="Arial" panose="020B0604020202020204" pitchFamily="34" charset="0"/>
                <a:cs typeface="Arial" panose="020B0604020202020204" pitchFamily="34" charset="0"/>
              </a:rPr>
              <a:t>Se fermèrent lentement.</a:t>
            </a:r>
          </a:p>
          <a:p>
            <a:endParaRPr lang="en-GB" sz="1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EFEF3F-A57E-D61A-04A5-C6C1C9D614FD}"/>
              </a:ext>
            </a:extLst>
          </p:cNvPr>
          <p:cNvSpPr>
            <a:spLocks noChangeArrowheads="1"/>
          </p:cNvSpPr>
          <p:nvPr/>
        </p:nvSpPr>
        <p:spPr bwMode="auto">
          <a:xfrm>
            <a:off x="965366" y="6919974"/>
            <a:ext cx="4370278" cy="1384995"/>
          </a:xfrm>
          <a:prstGeom prst="rect">
            <a:avLst/>
          </a:prstGeom>
          <a:noFill/>
        </p:spPr>
        <p:txBody>
          <a:bodyPr wrap="square" rtlCol="0">
            <a:spAutoFit/>
          </a:bodyPr>
          <a:lstStyle/>
          <a:p>
            <a:r>
              <a:rPr lang="fr-FR" altLang="fr-FR" sz="1400" b="1" dirty="0">
                <a:latin typeface="Arial" panose="020B0604020202020204" pitchFamily="34" charset="0"/>
                <a:cs typeface="Arial" panose="020B0604020202020204" pitchFamily="34" charset="0"/>
              </a:rPr>
              <a:t>2. Hôtel</a:t>
            </a:r>
          </a:p>
          <a:p>
            <a:r>
              <a:rPr lang="fr-FR" altLang="fr-FR" sz="1400" dirty="0">
                <a:latin typeface="Arial" panose="020B0604020202020204" pitchFamily="34" charset="0"/>
                <a:cs typeface="Arial" panose="020B0604020202020204" pitchFamily="34" charset="0"/>
              </a:rPr>
              <a:t>Ma chambre a la forme d'une cage,</a:t>
            </a:r>
          </a:p>
          <a:p>
            <a:r>
              <a:rPr lang="fr-FR" altLang="fr-FR" sz="1400" dirty="0">
                <a:latin typeface="Arial" panose="020B0604020202020204" pitchFamily="34" charset="0"/>
                <a:cs typeface="Arial" panose="020B0604020202020204" pitchFamily="34" charset="0"/>
              </a:rPr>
              <a:t>Le soleil passe son bras par la fenêtre.</a:t>
            </a:r>
          </a:p>
          <a:p>
            <a:r>
              <a:rPr lang="fr-FR" altLang="fr-FR" sz="1400" dirty="0">
                <a:latin typeface="Arial" panose="020B0604020202020204" pitchFamily="34" charset="0"/>
                <a:cs typeface="Arial" panose="020B0604020202020204" pitchFamily="34" charset="0"/>
              </a:rPr>
              <a:t>Mais moi qui veux fumer pour faire des mirages</a:t>
            </a:r>
          </a:p>
          <a:p>
            <a:r>
              <a:rPr lang="fr-FR" altLang="fr-FR" sz="1400" dirty="0">
                <a:latin typeface="Arial" panose="020B0604020202020204" pitchFamily="34" charset="0"/>
                <a:cs typeface="Arial" panose="020B0604020202020204" pitchFamily="34" charset="0"/>
              </a:rPr>
              <a:t>J'allume au feu du jour ma cigarette.</a:t>
            </a:r>
          </a:p>
          <a:p>
            <a:r>
              <a:rPr lang="fr-FR" altLang="fr-FR" sz="1400" dirty="0">
                <a:latin typeface="Arial" panose="020B0604020202020204" pitchFamily="34" charset="0"/>
                <a:cs typeface="Arial" panose="020B0604020202020204" pitchFamily="34" charset="0"/>
              </a:rPr>
              <a:t>Je ne veux pas travailler - je veux fumer. </a:t>
            </a:r>
          </a:p>
        </p:txBody>
      </p:sp>
      <p:sp>
        <p:nvSpPr>
          <p:cNvPr id="10" name="ZoneTexte 9">
            <a:extLst>
              <a:ext uri="{FF2B5EF4-FFF2-40B4-BE49-F238E27FC236}">
                <a16:creationId xmlns:a16="http://schemas.microsoft.com/office/drawing/2014/main" id="{660C0671-795D-9B61-157B-86F6CAC48294}"/>
              </a:ext>
            </a:extLst>
          </p:cNvPr>
          <p:cNvSpPr txBox="1"/>
          <p:nvPr/>
        </p:nvSpPr>
        <p:spPr>
          <a:xfrm>
            <a:off x="511068" y="222440"/>
            <a:ext cx="4681032" cy="523220"/>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Poulenc: Banalités, FP 107 (1940), s</a:t>
            </a:r>
            <a:r>
              <a:rPr lang="fr-FR" sz="1400" b="1" i="1" dirty="0">
                <a:latin typeface="Arial" panose="020B0604020202020204" pitchFamily="34" charset="0"/>
                <a:cs typeface="Arial" panose="020B0604020202020204" pitchFamily="34" charset="0"/>
              </a:rPr>
              <a:t>ur des poèmes de Guillaume Apollinaire   </a:t>
            </a:r>
          </a:p>
        </p:txBody>
      </p:sp>
      <p:sp>
        <p:nvSpPr>
          <p:cNvPr id="11" name="Rectangle 10">
            <a:extLst>
              <a:ext uri="{FF2B5EF4-FFF2-40B4-BE49-F238E27FC236}">
                <a16:creationId xmlns:a16="http://schemas.microsoft.com/office/drawing/2014/main" id="{8991612A-9184-75B5-A3A3-FCC245B6F0EE}"/>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space réservé du numéro de diapositive 13">
            <a:extLst>
              <a:ext uri="{FF2B5EF4-FFF2-40B4-BE49-F238E27FC236}">
                <a16:creationId xmlns:a16="http://schemas.microsoft.com/office/drawing/2014/main" id="{5617EF5A-F47C-14F3-C60F-77644CC7328E}"/>
              </a:ext>
            </a:extLst>
          </p:cNvPr>
          <p:cNvSpPr>
            <a:spLocks noGrp="1"/>
          </p:cNvSpPr>
          <p:nvPr>
            <p:ph type="sldNum" sz="quarter" idx="12"/>
          </p:nvPr>
        </p:nvSpPr>
        <p:spPr/>
        <p:txBody>
          <a:bodyPr/>
          <a:lstStyle/>
          <a:p>
            <a:fld id="{CB94F6F6-573B-4A4A-91CB-5548FE4B89B6}" type="slidenum">
              <a:rPr lang="en-GB" smtClean="0"/>
              <a:t>3</a:t>
            </a:fld>
            <a:endParaRPr lang="en-GB"/>
          </a:p>
        </p:txBody>
      </p:sp>
    </p:spTree>
    <p:extLst>
      <p:ext uri="{BB962C8B-B14F-4D97-AF65-F5344CB8AC3E}">
        <p14:creationId xmlns:p14="http://schemas.microsoft.com/office/powerpoint/2010/main" val="171681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4ADFDCE6-D0CE-1BD5-2061-4CCDDA4DFEE6}"/>
              </a:ext>
            </a:extLst>
          </p:cNvPr>
          <p:cNvSpPr>
            <a:spLocks noChangeArrowheads="1"/>
          </p:cNvSpPr>
          <p:nvPr/>
        </p:nvSpPr>
        <p:spPr bwMode="auto">
          <a:xfrm>
            <a:off x="930929" y="916142"/>
            <a:ext cx="7148092" cy="6555641"/>
          </a:xfrm>
          <a:prstGeom prst="rect">
            <a:avLst/>
          </a:prstGeom>
          <a:noFill/>
        </p:spPr>
        <p:txBody>
          <a:bodyPr wrap="square" rtlCol="0">
            <a:spAutoFit/>
          </a:bodyPr>
          <a:lstStyle/>
          <a:p>
            <a:r>
              <a:rPr lang="fr-FR" altLang="fr-FR" sz="1400" b="1" dirty="0">
                <a:latin typeface="Arial" panose="020B0604020202020204" pitchFamily="34" charset="0"/>
                <a:cs typeface="Arial" panose="020B0604020202020204" pitchFamily="34" charset="0"/>
              </a:rPr>
              <a:t>3. Fagnes de Wallonie</a:t>
            </a:r>
          </a:p>
          <a:p>
            <a:r>
              <a:rPr lang="fr-FR" altLang="fr-FR" sz="1400" dirty="0">
                <a:latin typeface="Arial" panose="020B0604020202020204" pitchFamily="34" charset="0"/>
                <a:cs typeface="Arial" panose="020B0604020202020204" pitchFamily="34" charset="0"/>
              </a:rPr>
              <a:t>Tant de tristesses plénières</a:t>
            </a:r>
          </a:p>
          <a:p>
            <a:r>
              <a:rPr lang="fr-FR" altLang="fr-FR" sz="1400" dirty="0">
                <a:latin typeface="Arial" panose="020B0604020202020204" pitchFamily="34" charset="0"/>
                <a:cs typeface="Arial" panose="020B0604020202020204" pitchFamily="34" charset="0"/>
              </a:rPr>
              <a:t>Prirent mon cœur aux fagnes désolées</a:t>
            </a:r>
          </a:p>
          <a:p>
            <a:r>
              <a:rPr lang="fr-FR" altLang="fr-FR" sz="1400" dirty="0">
                <a:latin typeface="Arial" panose="020B0604020202020204" pitchFamily="34" charset="0"/>
                <a:cs typeface="Arial" panose="020B0604020202020204" pitchFamily="34" charset="0"/>
              </a:rPr>
              <a:t>Quand las j'ai reposé dans les sapinières</a:t>
            </a:r>
          </a:p>
          <a:p>
            <a:r>
              <a:rPr lang="fr-FR" altLang="fr-FR" sz="1400" dirty="0">
                <a:latin typeface="Arial" panose="020B0604020202020204" pitchFamily="34" charset="0"/>
                <a:cs typeface="Arial" panose="020B0604020202020204" pitchFamily="34" charset="0"/>
              </a:rPr>
              <a:t>Le poids des kilomètres pendant que râlait </a:t>
            </a:r>
          </a:p>
          <a:p>
            <a:r>
              <a:rPr lang="fr-FR" altLang="fr-FR" sz="1400" dirty="0">
                <a:latin typeface="Arial" panose="020B0604020202020204" pitchFamily="34" charset="0"/>
                <a:cs typeface="Arial" panose="020B0604020202020204" pitchFamily="34" charset="0"/>
              </a:rPr>
              <a:t>le vent d'ouest.</a:t>
            </a:r>
          </a:p>
          <a:p>
            <a:endParaRPr lang="fr-FR" altLang="fr-FR" sz="1400" dirty="0">
              <a:latin typeface="Arial" panose="020B0604020202020204" pitchFamily="34" charset="0"/>
              <a:cs typeface="Arial" panose="020B0604020202020204" pitchFamily="34" charset="0"/>
            </a:endParaRPr>
          </a:p>
          <a:p>
            <a:r>
              <a:rPr lang="fr-FR" altLang="fr-FR" sz="1400" dirty="0">
                <a:latin typeface="Arial" panose="020B0604020202020204" pitchFamily="34" charset="0"/>
                <a:cs typeface="Arial" panose="020B0604020202020204" pitchFamily="34" charset="0"/>
              </a:rPr>
              <a:t>J'avais quitté le joli bois</a:t>
            </a:r>
          </a:p>
          <a:p>
            <a:r>
              <a:rPr lang="fr-FR" altLang="fr-FR" sz="1400" dirty="0">
                <a:latin typeface="Arial" panose="020B0604020202020204" pitchFamily="34" charset="0"/>
                <a:cs typeface="Arial" panose="020B0604020202020204" pitchFamily="34" charset="0"/>
              </a:rPr>
              <a:t>Les écureuils y sont restés</a:t>
            </a:r>
          </a:p>
          <a:p>
            <a:r>
              <a:rPr lang="fr-FR" altLang="fr-FR" sz="1400" dirty="0">
                <a:latin typeface="Arial" panose="020B0604020202020204" pitchFamily="34" charset="0"/>
                <a:cs typeface="Arial" panose="020B0604020202020204" pitchFamily="34" charset="0"/>
              </a:rPr>
              <a:t>Ma pipe essayait de faire des nuages</a:t>
            </a:r>
          </a:p>
          <a:p>
            <a:r>
              <a:rPr lang="fr-FR" altLang="fr-FR" sz="1400" dirty="0">
                <a:latin typeface="Arial" panose="020B0604020202020204" pitchFamily="34" charset="0"/>
                <a:cs typeface="Arial" panose="020B0604020202020204" pitchFamily="34" charset="0"/>
              </a:rPr>
              <a:t>        Au ciel</a:t>
            </a:r>
          </a:p>
          <a:p>
            <a:r>
              <a:rPr lang="fr-FR" altLang="fr-FR" sz="1400" dirty="0">
                <a:latin typeface="Arial" panose="020B0604020202020204" pitchFamily="34" charset="0"/>
                <a:cs typeface="Arial" panose="020B0604020202020204" pitchFamily="34" charset="0"/>
              </a:rPr>
              <a:t>Qui restait pur obstinément.</a:t>
            </a:r>
          </a:p>
          <a:p>
            <a:endParaRPr lang="fr-FR" altLang="fr-FR" sz="1400" dirty="0">
              <a:latin typeface="Arial" panose="020B0604020202020204" pitchFamily="34" charset="0"/>
              <a:cs typeface="Arial" panose="020B0604020202020204" pitchFamily="34" charset="0"/>
            </a:endParaRPr>
          </a:p>
          <a:p>
            <a:r>
              <a:rPr lang="fr-FR" altLang="fr-FR" sz="1400" dirty="0">
                <a:latin typeface="Arial" panose="020B0604020202020204" pitchFamily="34" charset="0"/>
                <a:cs typeface="Arial" panose="020B0604020202020204" pitchFamily="34" charset="0"/>
              </a:rPr>
              <a:t>Je n'ai confié aucun secret sinon une chanson énigmatique</a:t>
            </a:r>
          </a:p>
          <a:p>
            <a:endParaRPr lang="fr-FR" altLang="fr-FR" sz="1400" dirty="0">
              <a:latin typeface="Arial" panose="020B0604020202020204" pitchFamily="34" charset="0"/>
              <a:cs typeface="Arial" panose="020B0604020202020204" pitchFamily="34" charset="0"/>
            </a:endParaRPr>
          </a:p>
          <a:p>
            <a:r>
              <a:rPr lang="fr-FR" altLang="fr-FR" sz="1400" dirty="0">
                <a:latin typeface="Arial" panose="020B0604020202020204" pitchFamily="34" charset="0"/>
                <a:cs typeface="Arial" panose="020B0604020202020204" pitchFamily="34" charset="0"/>
              </a:rPr>
              <a:t>Aux tourbières humides</a:t>
            </a:r>
          </a:p>
          <a:p>
            <a:r>
              <a:rPr lang="fr-FR" altLang="fr-FR" sz="1400" dirty="0">
                <a:latin typeface="Arial" panose="020B0604020202020204" pitchFamily="34" charset="0"/>
                <a:cs typeface="Arial" panose="020B0604020202020204" pitchFamily="34" charset="0"/>
              </a:rPr>
              <a:t>Les bruyères fleurant le miel</a:t>
            </a:r>
          </a:p>
          <a:p>
            <a:r>
              <a:rPr lang="fr-FR" altLang="fr-FR" sz="1400" dirty="0">
                <a:latin typeface="Arial" panose="020B0604020202020204" pitchFamily="34" charset="0"/>
                <a:cs typeface="Arial" panose="020B0604020202020204" pitchFamily="34" charset="0"/>
              </a:rPr>
              <a:t>Attiraient les abeilles</a:t>
            </a:r>
          </a:p>
          <a:p>
            <a:r>
              <a:rPr lang="fr-FR" altLang="fr-FR" sz="1400" dirty="0">
                <a:latin typeface="Arial" panose="020B0604020202020204" pitchFamily="34" charset="0"/>
                <a:cs typeface="Arial" panose="020B0604020202020204" pitchFamily="34" charset="0"/>
              </a:rPr>
              <a:t>Et mes pieds endoloris</a:t>
            </a:r>
          </a:p>
          <a:p>
            <a:r>
              <a:rPr lang="fr-FR" altLang="fr-FR" sz="1400" dirty="0">
                <a:latin typeface="Arial" panose="020B0604020202020204" pitchFamily="34" charset="0"/>
                <a:cs typeface="Arial" panose="020B0604020202020204" pitchFamily="34" charset="0"/>
              </a:rPr>
              <a:t>Foulaient les myrtilles et les airelles</a:t>
            </a:r>
          </a:p>
          <a:p>
            <a:r>
              <a:rPr lang="fr-FR" altLang="fr-FR" sz="1400" dirty="0">
                <a:latin typeface="Arial" panose="020B0604020202020204" pitchFamily="34" charset="0"/>
                <a:cs typeface="Arial" panose="020B0604020202020204" pitchFamily="34" charset="0"/>
              </a:rPr>
              <a:t>Tendrement mariée</a:t>
            </a:r>
          </a:p>
          <a:p>
            <a:r>
              <a:rPr lang="fr-FR" altLang="fr-FR" sz="1400" dirty="0">
                <a:latin typeface="Arial" panose="020B0604020202020204" pitchFamily="34" charset="0"/>
                <a:cs typeface="Arial" panose="020B0604020202020204" pitchFamily="34" charset="0"/>
              </a:rPr>
              <a:t>     Nord</a:t>
            </a:r>
          </a:p>
          <a:p>
            <a:r>
              <a:rPr lang="fr-FR" altLang="fr-FR" sz="1400" dirty="0">
                <a:latin typeface="Arial" panose="020B0604020202020204" pitchFamily="34" charset="0"/>
                <a:cs typeface="Arial" panose="020B0604020202020204" pitchFamily="34" charset="0"/>
              </a:rPr>
              <a:t>     Nord </a:t>
            </a:r>
          </a:p>
          <a:p>
            <a:r>
              <a:rPr lang="fr-FR" altLang="fr-FR" sz="1400" dirty="0">
                <a:latin typeface="Arial" panose="020B0604020202020204" pitchFamily="34" charset="0"/>
                <a:cs typeface="Arial" panose="020B0604020202020204" pitchFamily="34" charset="0"/>
              </a:rPr>
              <a:t>La vie s'y tord</a:t>
            </a:r>
          </a:p>
          <a:p>
            <a:r>
              <a:rPr lang="fr-FR" altLang="fr-FR" sz="1400" dirty="0">
                <a:latin typeface="Arial" panose="020B0604020202020204" pitchFamily="34" charset="0"/>
                <a:cs typeface="Arial" panose="020B0604020202020204" pitchFamily="34" charset="0"/>
              </a:rPr>
              <a:t>En arbres forts</a:t>
            </a:r>
          </a:p>
          <a:p>
            <a:r>
              <a:rPr lang="fr-FR" altLang="fr-FR" sz="1400" dirty="0">
                <a:latin typeface="Arial" panose="020B0604020202020204" pitchFamily="34" charset="0"/>
                <a:cs typeface="Arial" panose="020B0604020202020204" pitchFamily="34" charset="0"/>
              </a:rPr>
              <a:t>      Et tors.</a:t>
            </a:r>
          </a:p>
          <a:p>
            <a:r>
              <a:rPr lang="fr-FR" altLang="fr-FR" sz="1400" dirty="0">
                <a:latin typeface="Arial" panose="020B0604020202020204" pitchFamily="34" charset="0"/>
                <a:cs typeface="Arial" panose="020B0604020202020204" pitchFamily="34" charset="0"/>
              </a:rPr>
              <a:t>La vie y mord</a:t>
            </a:r>
          </a:p>
          <a:p>
            <a:r>
              <a:rPr lang="fr-FR" altLang="fr-FR" sz="1400" dirty="0">
                <a:latin typeface="Arial" panose="020B0604020202020204" pitchFamily="34" charset="0"/>
                <a:cs typeface="Arial" panose="020B0604020202020204" pitchFamily="34" charset="0"/>
              </a:rPr>
              <a:t>      La mort</a:t>
            </a:r>
          </a:p>
          <a:p>
            <a:r>
              <a:rPr lang="fr-FR" altLang="fr-FR" sz="1400" dirty="0">
                <a:latin typeface="Arial" panose="020B0604020202020204" pitchFamily="34" charset="0"/>
                <a:cs typeface="Arial" panose="020B0604020202020204" pitchFamily="34" charset="0"/>
              </a:rPr>
              <a:t>À belles dents</a:t>
            </a:r>
          </a:p>
          <a:p>
            <a:r>
              <a:rPr lang="fr-FR" altLang="fr-FR" sz="1400" dirty="0">
                <a:latin typeface="Arial" panose="020B0604020202020204" pitchFamily="34" charset="0"/>
                <a:cs typeface="Arial" panose="020B0604020202020204" pitchFamily="34" charset="0"/>
              </a:rPr>
              <a:t>Quand bruit le vent </a:t>
            </a:r>
          </a:p>
        </p:txBody>
      </p:sp>
      <p:sp>
        <p:nvSpPr>
          <p:cNvPr id="9" name="Rectangle 6">
            <a:extLst>
              <a:ext uri="{FF2B5EF4-FFF2-40B4-BE49-F238E27FC236}">
                <a16:creationId xmlns:a16="http://schemas.microsoft.com/office/drawing/2014/main" id="{E12750C3-BBE1-27ED-F388-3AC42E1E6A7B}"/>
              </a:ext>
            </a:extLst>
          </p:cNvPr>
          <p:cNvSpPr>
            <a:spLocks noChangeArrowheads="1"/>
          </p:cNvSpPr>
          <p:nvPr/>
        </p:nvSpPr>
        <p:spPr bwMode="auto">
          <a:xfrm>
            <a:off x="930929" y="7704206"/>
            <a:ext cx="2341032" cy="1600438"/>
          </a:xfrm>
          <a:prstGeom prst="rect">
            <a:avLst/>
          </a:prstGeom>
          <a:noFill/>
        </p:spPr>
        <p:txBody>
          <a:bodyPr wrap="square" rtlCol="0">
            <a:spAutoFit/>
          </a:bodyPr>
          <a:lstStyle/>
          <a:p>
            <a:r>
              <a:rPr lang="fr-FR" altLang="fr-FR" sz="1400" b="1" dirty="0">
                <a:latin typeface="Arial" panose="020B0604020202020204" pitchFamily="34" charset="0"/>
                <a:cs typeface="Arial" panose="020B0604020202020204" pitchFamily="34" charset="0"/>
              </a:rPr>
              <a:t>4. Voyage à Paris</a:t>
            </a:r>
          </a:p>
          <a:p>
            <a:r>
              <a:rPr lang="fr-FR" altLang="fr-FR" sz="1400" dirty="0">
                <a:latin typeface="Arial" panose="020B0604020202020204" pitchFamily="34" charset="0"/>
                <a:cs typeface="Arial" panose="020B0604020202020204" pitchFamily="34" charset="0"/>
              </a:rPr>
              <a:t>Ah ! la charmante chose</a:t>
            </a:r>
          </a:p>
          <a:p>
            <a:r>
              <a:rPr lang="fr-FR" altLang="fr-FR" sz="1400" dirty="0">
                <a:latin typeface="Arial" panose="020B0604020202020204" pitchFamily="34" charset="0"/>
                <a:cs typeface="Arial" panose="020B0604020202020204" pitchFamily="34" charset="0"/>
              </a:rPr>
              <a:t>Quitter un pays morose</a:t>
            </a:r>
          </a:p>
          <a:p>
            <a:r>
              <a:rPr lang="fr-FR" altLang="fr-FR" sz="1400" dirty="0">
                <a:latin typeface="Arial" panose="020B0604020202020204" pitchFamily="34" charset="0"/>
                <a:cs typeface="Arial" panose="020B0604020202020204" pitchFamily="34" charset="0"/>
              </a:rPr>
              <a:t>Pour Paris</a:t>
            </a:r>
          </a:p>
          <a:p>
            <a:r>
              <a:rPr lang="fr-FR" altLang="fr-FR" sz="1400" dirty="0">
                <a:latin typeface="Arial" panose="020B0604020202020204" pitchFamily="34" charset="0"/>
                <a:cs typeface="Arial" panose="020B0604020202020204" pitchFamily="34" charset="0"/>
              </a:rPr>
              <a:t>Paris joli</a:t>
            </a:r>
          </a:p>
          <a:p>
            <a:r>
              <a:rPr lang="fr-FR" altLang="fr-FR" sz="1400" dirty="0">
                <a:latin typeface="Arial" panose="020B0604020202020204" pitchFamily="34" charset="0"/>
                <a:cs typeface="Arial" panose="020B0604020202020204" pitchFamily="34" charset="0"/>
              </a:rPr>
              <a:t>Qu'un jour dût créer l'Amour. </a:t>
            </a:r>
          </a:p>
        </p:txBody>
      </p:sp>
      <p:sp>
        <p:nvSpPr>
          <p:cNvPr id="2" name="Rectangle 1">
            <a:extLst>
              <a:ext uri="{FF2B5EF4-FFF2-40B4-BE49-F238E27FC236}">
                <a16:creationId xmlns:a16="http://schemas.microsoft.com/office/drawing/2014/main" id="{9F638C5D-8FB7-3906-C2A5-2B625ABFE4F2}"/>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numéro de diapositive 5">
            <a:extLst>
              <a:ext uri="{FF2B5EF4-FFF2-40B4-BE49-F238E27FC236}">
                <a16:creationId xmlns:a16="http://schemas.microsoft.com/office/drawing/2014/main" id="{0F7DBA54-9F45-30EF-018E-56814B472C84}"/>
              </a:ext>
            </a:extLst>
          </p:cNvPr>
          <p:cNvSpPr>
            <a:spLocks noGrp="1"/>
          </p:cNvSpPr>
          <p:nvPr>
            <p:ph type="sldNum" sz="quarter" idx="12"/>
          </p:nvPr>
        </p:nvSpPr>
        <p:spPr/>
        <p:txBody>
          <a:bodyPr/>
          <a:lstStyle/>
          <a:p>
            <a:fld id="{CB94F6F6-573B-4A4A-91CB-5548FE4B89B6}" type="slidenum">
              <a:rPr lang="en-GB" smtClean="0"/>
              <a:t>4</a:t>
            </a:fld>
            <a:endParaRPr lang="en-GB"/>
          </a:p>
        </p:txBody>
      </p:sp>
    </p:spTree>
    <p:extLst>
      <p:ext uri="{BB962C8B-B14F-4D97-AF65-F5344CB8AC3E}">
        <p14:creationId xmlns:p14="http://schemas.microsoft.com/office/powerpoint/2010/main" val="408280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B5B67B9-6FFD-1D76-755D-A5452573BA0D}"/>
              </a:ext>
            </a:extLst>
          </p:cNvPr>
          <p:cNvSpPr txBox="1"/>
          <p:nvPr/>
        </p:nvSpPr>
        <p:spPr>
          <a:xfrm>
            <a:off x="844191" y="496334"/>
            <a:ext cx="6013809" cy="6124754"/>
          </a:xfrm>
          <a:prstGeom prst="rect">
            <a:avLst/>
          </a:prstGeom>
          <a:noFill/>
        </p:spPr>
        <p:txBody>
          <a:bodyPr wrap="square" rtlCol="0">
            <a:spAutoFit/>
          </a:bodyPr>
          <a:lstStyle/>
          <a:p>
            <a:r>
              <a:rPr lang="fr-FR" altLang="fr-FR" sz="1400" b="1" dirty="0">
                <a:latin typeface="Arial" panose="020B0604020202020204" pitchFamily="34" charset="0"/>
                <a:cs typeface="Arial" panose="020B0604020202020204" pitchFamily="34" charset="0"/>
              </a:rPr>
              <a:t>5. Sanglots</a:t>
            </a:r>
          </a:p>
          <a:p>
            <a:r>
              <a:rPr lang="fr-FR" sz="1400" dirty="0">
                <a:latin typeface="Arial" panose="020B0604020202020204" pitchFamily="34" charset="0"/>
                <a:cs typeface="Arial" panose="020B0604020202020204" pitchFamily="34" charset="0"/>
              </a:rPr>
              <a:t>Notre amour est réglé par les calmes étoiles</a:t>
            </a:r>
          </a:p>
          <a:p>
            <a:r>
              <a:rPr lang="fr-FR" sz="1400" dirty="0">
                <a:latin typeface="Arial" panose="020B0604020202020204" pitchFamily="34" charset="0"/>
                <a:cs typeface="Arial" panose="020B0604020202020204" pitchFamily="34" charset="0"/>
              </a:rPr>
              <a:t>      Or nous savons qu'en nous beaucoup d'hommes respirent</a:t>
            </a:r>
          </a:p>
          <a:p>
            <a:r>
              <a:rPr lang="fr-FR" sz="1400" dirty="0">
                <a:latin typeface="Arial" panose="020B0604020202020204" pitchFamily="34" charset="0"/>
                <a:cs typeface="Arial" panose="020B0604020202020204" pitchFamily="34" charset="0"/>
              </a:rPr>
              <a:t>      Qui vinrent de très loin et sont un sous nos fronts</a:t>
            </a:r>
          </a:p>
          <a:p>
            <a:r>
              <a:rPr lang="fr-FR" sz="1400" dirty="0">
                <a:latin typeface="Arial" panose="020B0604020202020204" pitchFamily="34" charset="0"/>
                <a:cs typeface="Arial" panose="020B0604020202020204" pitchFamily="34" charset="0"/>
              </a:rPr>
              <a:t> C'est la chanson des rêveurs</a:t>
            </a:r>
          </a:p>
          <a:p>
            <a:r>
              <a:rPr lang="fr-FR" sz="1400" dirty="0">
                <a:latin typeface="Arial" panose="020B0604020202020204" pitchFamily="34" charset="0"/>
                <a:cs typeface="Arial" panose="020B0604020202020204" pitchFamily="34" charset="0"/>
              </a:rPr>
              <a:t> Qui s'étaient arraché le </a:t>
            </a:r>
            <a:r>
              <a:rPr lang="fr-FR" sz="1400" dirty="0" err="1">
                <a:latin typeface="Arial" panose="020B0604020202020204" pitchFamily="34" charset="0"/>
                <a:cs typeface="Arial" panose="020B0604020202020204" pitchFamily="34" charset="0"/>
              </a:rPr>
              <a:t>coeur</a:t>
            </a:r>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 Et le portaient dans la main droite ...</a:t>
            </a:r>
          </a:p>
          <a:p>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rPr>
              <a:t>Souviens-t'en</a:t>
            </a:r>
            <a:r>
              <a:rPr lang="fr-FR" sz="1400" dirty="0">
                <a:latin typeface="Arial" panose="020B0604020202020204" pitchFamily="34" charset="0"/>
                <a:cs typeface="Arial" panose="020B0604020202020204" pitchFamily="34" charset="0"/>
              </a:rPr>
              <a:t> cher orgueil de tous ces souvenirs</a:t>
            </a:r>
          </a:p>
          <a:p>
            <a:r>
              <a:rPr lang="fr-FR" sz="1400" dirty="0">
                <a:latin typeface="Arial" panose="020B0604020202020204" pitchFamily="34" charset="0"/>
                <a:cs typeface="Arial" panose="020B0604020202020204" pitchFamily="34" charset="0"/>
              </a:rPr>
              <a:t>      Des marins qui chantaient comme des conquérants.</a:t>
            </a:r>
          </a:p>
          <a:p>
            <a:r>
              <a:rPr lang="fr-FR" sz="1400" dirty="0">
                <a:latin typeface="Arial" panose="020B0604020202020204" pitchFamily="34" charset="0"/>
                <a:cs typeface="Arial" panose="020B0604020202020204" pitchFamily="34" charset="0"/>
              </a:rPr>
              <a:t>      Des gouffres de Thulé, des tendres cieux d'Ophir</a:t>
            </a:r>
          </a:p>
          <a:p>
            <a:r>
              <a:rPr lang="fr-FR" sz="1400" dirty="0">
                <a:latin typeface="Arial" panose="020B0604020202020204" pitchFamily="34" charset="0"/>
                <a:cs typeface="Arial" panose="020B0604020202020204" pitchFamily="34" charset="0"/>
              </a:rPr>
              <a:t>      Des malades maudits, de ceux qui fuient leur ombre</a:t>
            </a:r>
          </a:p>
          <a:p>
            <a:r>
              <a:rPr lang="fr-FR" sz="1400" dirty="0">
                <a:latin typeface="Arial" panose="020B0604020202020204" pitchFamily="34" charset="0"/>
                <a:cs typeface="Arial" panose="020B0604020202020204" pitchFamily="34" charset="0"/>
              </a:rPr>
              <a:t>      Et du retour joyeux des heureux émigrants.</a:t>
            </a:r>
          </a:p>
          <a:p>
            <a:r>
              <a:rPr lang="fr-FR" sz="1400" dirty="0">
                <a:latin typeface="Arial" panose="020B0604020202020204" pitchFamily="34" charset="0"/>
                <a:cs typeface="Arial" panose="020B0604020202020204" pitchFamily="34" charset="0"/>
              </a:rPr>
              <a:t> De ce </a:t>
            </a:r>
            <a:r>
              <a:rPr lang="fr-FR" sz="1400" dirty="0" err="1">
                <a:latin typeface="Arial" panose="020B0604020202020204" pitchFamily="34" charset="0"/>
                <a:cs typeface="Arial" panose="020B0604020202020204" pitchFamily="34" charset="0"/>
              </a:rPr>
              <a:t>coeur</a:t>
            </a:r>
            <a:r>
              <a:rPr lang="fr-FR" sz="1400" dirty="0">
                <a:latin typeface="Arial" panose="020B0604020202020204" pitchFamily="34" charset="0"/>
                <a:cs typeface="Arial" panose="020B0604020202020204" pitchFamily="34" charset="0"/>
              </a:rPr>
              <a:t> il coulait du sang</a:t>
            </a:r>
          </a:p>
          <a:p>
            <a:r>
              <a:rPr lang="fr-FR" sz="1400" dirty="0">
                <a:latin typeface="Arial" panose="020B0604020202020204" pitchFamily="34" charset="0"/>
                <a:cs typeface="Arial" panose="020B0604020202020204" pitchFamily="34" charset="0"/>
              </a:rPr>
              <a:t> Et le rêveur allait pensant</a:t>
            </a:r>
          </a:p>
          <a:p>
            <a:r>
              <a:rPr lang="fr-FR" sz="1400" dirty="0">
                <a:latin typeface="Arial" panose="020B0604020202020204" pitchFamily="34" charset="0"/>
                <a:cs typeface="Arial" panose="020B0604020202020204" pitchFamily="34" charset="0"/>
              </a:rPr>
              <a:t> À sa blessure délicate ... </a:t>
            </a:r>
          </a:p>
          <a:p>
            <a:r>
              <a:rPr lang="fr-FR" sz="1400" dirty="0">
                <a:latin typeface="Arial" panose="020B0604020202020204" pitchFamily="34" charset="0"/>
                <a:cs typeface="Arial" panose="020B0604020202020204" pitchFamily="34" charset="0"/>
              </a:rPr>
              <a:t>      Tu ne briseras pas la chaîne de ces causes...</a:t>
            </a:r>
          </a:p>
          <a:p>
            <a:r>
              <a:rPr lang="fr-FR" sz="1400" dirty="0">
                <a:latin typeface="Arial" panose="020B0604020202020204" pitchFamily="34" charset="0"/>
                <a:cs typeface="Arial" panose="020B0604020202020204" pitchFamily="34" charset="0"/>
              </a:rPr>
              <a:t> ...Et douloureuse et nous disait:</a:t>
            </a:r>
          </a:p>
          <a:p>
            <a:r>
              <a:rPr lang="fr-FR" sz="1400" dirty="0">
                <a:latin typeface="Arial" panose="020B0604020202020204" pitchFamily="34" charset="0"/>
                <a:cs typeface="Arial" panose="020B0604020202020204" pitchFamily="34" charset="0"/>
              </a:rPr>
              <a:t>       ...Qui sont les effets d'autres causes</a:t>
            </a:r>
          </a:p>
          <a:p>
            <a:r>
              <a:rPr lang="fr-FR" sz="1400" dirty="0">
                <a:latin typeface="Arial" panose="020B0604020202020204" pitchFamily="34" charset="0"/>
                <a:cs typeface="Arial" panose="020B0604020202020204" pitchFamily="34" charset="0"/>
              </a:rPr>
              <a:t> Mon pauvre </a:t>
            </a:r>
            <a:r>
              <a:rPr lang="fr-FR" sz="1400" dirty="0" err="1">
                <a:latin typeface="Arial" panose="020B0604020202020204" pitchFamily="34" charset="0"/>
                <a:cs typeface="Arial" panose="020B0604020202020204" pitchFamily="34" charset="0"/>
              </a:rPr>
              <a:t>coeur</a:t>
            </a:r>
            <a:r>
              <a:rPr lang="fr-FR" sz="1400" dirty="0">
                <a:latin typeface="Arial" panose="020B0604020202020204" pitchFamily="34" charset="0"/>
                <a:cs typeface="Arial" panose="020B0604020202020204" pitchFamily="34" charset="0"/>
              </a:rPr>
              <a:t>, mon </a:t>
            </a:r>
            <a:r>
              <a:rPr lang="fr-FR" sz="1400" dirty="0" err="1">
                <a:latin typeface="Arial" panose="020B0604020202020204" pitchFamily="34" charset="0"/>
                <a:cs typeface="Arial" panose="020B0604020202020204" pitchFamily="34" charset="0"/>
              </a:rPr>
              <a:t>coeur</a:t>
            </a:r>
            <a:r>
              <a:rPr lang="fr-FR" sz="1400" dirty="0">
                <a:latin typeface="Arial" panose="020B0604020202020204" pitchFamily="34" charset="0"/>
                <a:cs typeface="Arial" panose="020B0604020202020204" pitchFamily="34" charset="0"/>
              </a:rPr>
              <a:t> brisé</a:t>
            </a:r>
          </a:p>
          <a:p>
            <a:r>
              <a:rPr lang="fr-FR" sz="1400" dirty="0">
                <a:latin typeface="Arial" panose="020B0604020202020204" pitchFamily="34" charset="0"/>
                <a:cs typeface="Arial" panose="020B0604020202020204" pitchFamily="34" charset="0"/>
              </a:rPr>
              <a:t> Pareil au </a:t>
            </a:r>
            <a:r>
              <a:rPr lang="fr-FR" sz="1400" dirty="0" err="1">
                <a:latin typeface="Arial" panose="020B0604020202020204" pitchFamily="34" charset="0"/>
                <a:cs typeface="Arial" panose="020B0604020202020204" pitchFamily="34" charset="0"/>
              </a:rPr>
              <a:t>coeur</a:t>
            </a:r>
            <a:r>
              <a:rPr lang="fr-FR" sz="1400" dirty="0">
                <a:latin typeface="Arial" panose="020B0604020202020204" pitchFamily="34" charset="0"/>
                <a:cs typeface="Arial" panose="020B0604020202020204" pitchFamily="34" charset="0"/>
              </a:rPr>
              <a:t> de tous les hommes...</a:t>
            </a:r>
          </a:p>
          <a:p>
            <a:r>
              <a:rPr lang="fr-FR" sz="1400" dirty="0">
                <a:latin typeface="Arial" panose="020B0604020202020204" pitchFamily="34" charset="0"/>
                <a:cs typeface="Arial" panose="020B0604020202020204" pitchFamily="34" charset="0"/>
              </a:rPr>
              <a:t>       Voici nos mains que la vie fit esclaves</a:t>
            </a:r>
          </a:p>
          <a:p>
            <a:r>
              <a:rPr lang="fr-FR" sz="1400" dirty="0">
                <a:latin typeface="Arial" panose="020B0604020202020204" pitchFamily="34" charset="0"/>
                <a:cs typeface="Arial" panose="020B0604020202020204" pitchFamily="34" charset="0"/>
              </a:rPr>
              <a:t> ...Est mort d'amour ou c'est tout comme</a:t>
            </a:r>
          </a:p>
          <a:p>
            <a:r>
              <a:rPr lang="fr-FR" sz="1400" dirty="0">
                <a:latin typeface="Arial" panose="020B0604020202020204" pitchFamily="34" charset="0"/>
                <a:cs typeface="Arial" panose="020B0604020202020204" pitchFamily="34" charset="0"/>
              </a:rPr>
              <a:t> Est mort d'amour et le voici.</a:t>
            </a:r>
          </a:p>
          <a:p>
            <a:r>
              <a:rPr lang="fr-FR" sz="1400" dirty="0">
                <a:latin typeface="Arial" panose="020B0604020202020204" pitchFamily="34" charset="0"/>
                <a:cs typeface="Arial" panose="020B0604020202020204" pitchFamily="34" charset="0"/>
              </a:rPr>
              <a:t>       Ainsi vont toutes choses</a:t>
            </a:r>
          </a:p>
          <a:p>
            <a:r>
              <a:rPr lang="fr-FR" sz="1400" dirty="0">
                <a:latin typeface="Arial" panose="020B0604020202020204" pitchFamily="34" charset="0"/>
                <a:cs typeface="Arial" panose="020B0604020202020204" pitchFamily="34" charset="0"/>
              </a:rPr>
              <a:t> Arrachez donc le vôtre aussi!</a:t>
            </a:r>
          </a:p>
          <a:p>
            <a:r>
              <a:rPr lang="fr-FR" sz="1400" dirty="0">
                <a:latin typeface="Arial" panose="020B0604020202020204" pitchFamily="34" charset="0"/>
                <a:cs typeface="Arial" panose="020B0604020202020204" pitchFamily="34" charset="0"/>
              </a:rPr>
              <a:t>       Et rien ne sera libre </a:t>
            </a:r>
            <a:r>
              <a:rPr lang="fr-FR" sz="1400" dirty="0" err="1">
                <a:latin typeface="Arial" panose="020B0604020202020204" pitchFamily="34" charset="0"/>
                <a:cs typeface="Arial" panose="020B0604020202020204" pitchFamily="34" charset="0"/>
              </a:rPr>
              <a:t>jusq'à</a:t>
            </a:r>
            <a:r>
              <a:rPr lang="fr-FR" sz="1400" dirty="0">
                <a:latin typeface="Arial" panose="020B0604020202020204" pitchFamily="34" charset="0"/>
                <a:cs typeface="Arial" panose="020B0604020202020204" pitchFamily="34" charset="0"/>
              </a:rPr>
              <a:t> la fin des temps</a:t>
            </a:r>
          </a:p>
          <a:p>
            <a:r>
              <a:rPr lang="fr-FR" sz="1400" dirty="0">
                <a:latin typeface="Arial" panose="020B0604020202020204" pitchFamily="34" charset="0"/>
                <a:cs typeface="Arial" panose="020B0604020202020204" pitchFamily="34" charset="0"/>
              </a:rPr>
              <a:t>       Laissons tout aux morts</a:t>
            </a:r>
          </a:p>
          <a:p>
            <a:r>
              <a:rPr lang="fr-FR" sz="1400" dirty="0">
                <a:latin typeface="Arial" panose="020B0604020202020204" pitchFamily="34" charset="0"/>
                <a:cs typeface="Arial" panose="020B0604020202020204" pitchFamily="34" charset="0"/>
              </a:rPr>
              <a:t>       Et cachons nos sanglots</a:t>
            </a:r>
          </a:p>
        </p:txBody>
      </p:sp>
      <p:sp>
        <p:nvSpPr>
          <p:cNvPr id="5" name="ZoneTexte 4">
            <a:extLst>
              <a:ext uri="{FF2B5EF4-FFF2-40B4-BE49-F238E27FC236}">
                <a16:creationId xmlns:a16="http://schemas.microsoft.com/office/drawing/2014/main" id="{3F92C422-A550-C8E1-6BA5-6F67285A74F7}"/>
              </a:ext>
            </a:extLst>
          </p:cNvPr>
          <p:cNvSpPr txBox="1"/>
          <p:nvPr/>
        </p:nvSpPr>
        <p:spPr>
          <a:xfrm>
            <a:off x="358673" y="7510428"/>
            <a:ext cx="6879035" cy="738664"/>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Poulenc : Intermezzo, extrait de la Sonate pour violon et piano (1942-3)</a:t>
            </a:r>
          </a:p>
          <a:p>
            <a:r>
              <a:rPr lang="fr-FR" sz="1400" b="1" i="1" dirty="0">
                <a:latin typeface="Arial" panose="020B0604020202020204" pitchFamily="34" charset="0"/>
                <a:cs typeface="Arial" panose="020B0604020202020204" pitchFamily="34" charset="0"/>
              </a:rPr>
              <a:t>En sous-titre un vers de Federico Garcia Lorca</a:t>
            </a:r>
          </a:p>
          <a:p>
            <a:r>
              <a:rPr lang="fr-FR" sz="1400" i="1" dirty="0">
                <a:latin typeface="Arial" panose="020B0604020202020204" pitchFamily="34" charset="0"/>
                <a:cs typeface="Arial" panose="020B0604020202020204" pitchFamily="34" charset="0"/>
              </a:rPr>
              <a:t>  </a:t>
            </a:r>
          </a:p>
        </p:txBody>
      </p:sp>
      <p:sp>
        <p:nvSpPr>
          <p:cNvPr id="6" name="Rectangle 4">
            <a:extLst>
              <a:ext uri="{FF2B5EF4-FFF2-40B4-BE49-F238E27FC236}">
                <a16:creationId xmlns:a16="http://schemas.microsoft.com/office/drawing/2014/main" id="{D3C92022-B69F-A23A-3FC4-5EC6BE3129E0}"/>
              </a:ext>
            </a:extLst>
          </p:cNvPr>
          <p:cNvSpPr>
            <a:spLocks noChangeArrowheads="1"/>
          </p:cNvSpPr>
          <p:nvPr/>
        </p:nvSpPr>
        <p:spPr bwMode="auto">
          <a:xfrm>
            <a:off x="3697331" y="8070691"/>
            <a:ext cx="2603863" cy="738664"/>
          </a:xfrm>
          <a:prstGeom prst="rect">
            <a:avLst/>
          </a:prstGeom>
          <a:noFill/>
        </p:spPr>
        <p:txBody>
          <a:bodyPr wrap="square" rtlCol="0">
            <a:spAutoFit/>
          </a:bodyPr>
          <a:lstStyle/>
          <a:p>
            <a:r>
              <a:rPr lang="fr-FR" altLang="fr-FR" sz="1400" dirty="0">
                <a:solidFill>
                  <a:schemeClr val="bg1">
                    <a:lumMod val="50000"/>
                  </a:schemeClr>
                </a:solidFill>
                <a:latin typeface="Arial" panose="020B0604020202020204" pitchFamily="34" charset="0"/>
                <a:cs typeface="Arial" panose="020B0604020202020204" pitchFamily="34" charset="0"/>
              </a:rPr>
              <a:t>La </a:t>
            </a:r>
            <a:r>
              <a:rPr lang="fr-FR" altLang="fr-FR" sz="1400" dirty="0" err="1">
                <a:solidFill>
                  <a:schemeClr val="bg1">
                    <a:lumMod val="50000"/>
                  </a:schemeClr>
                </a:solidFill>
                <a:latin typeface="Arial" panose="020B0604020202020204" pitchFamily="34" charset="0"/>
                <a:cs typeface="Arial" panose="020B0604020202020204" pitchFamily="34" charset="0"/>
              </a:rPr>
              <a:t>guitarre</a:t>
            </a:r>
            <a:r>
              <a:rPr lang="fr-FR" altLang="fr-FR" sz="1400" dirty="0">
                <a:solidFill>
                  <a:schemeClr val="bg1">
                    <a:lumMod val="50000"/>
                  </a:schemeClr>
                </a:solidFill>
                <a:latin typeface="Arial" panose="020B0604020202020204" pitchFamily="34" charset="0"/>
                <a:cs typeface="Arial" panose="020B0604020202020204" pitchFamily="34" charset="0"/>
              </a:rPr>
              <a:t>,</a:t>
            </a:r>
          </a:p>
          <a:p>
            <a:r>
              <a:rPr lang="fr-FR" altLang="fr-FR" sz="1400" dirty="0">
                <a:solidFill>
                  <a:schemeClr val="bg1">
                    <a:lumMod val="50000"/>
                  </a:schemeClr>
                </a:solidFill>
                <a:latin typeface="Arial" panose="020B0604020202020204" pitchFamily="34" charset="0"/>
                <a:cs typeface="Arial" panose="020B0604020202020204" pitchFamily="34" charset="0"/>
              </a:rPr>
              <a:t>fait pleurer les songes</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41189F3B-59C0-2CEB-CD45-F58D3B470F1A}"/>
              </a:ext>
            </a:extLst>
          </p:cNvPr>
          <p:cNvSpPr txBox="1"/>
          <p:nvPr/>
        </p:nvSpPr>
        <p:spPr>
          <a:xfrm>
            <a:off x="844191" y="8070691"/>
            <a:ext cx="2164599"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La </a:t>
            </a:r>
            <a:r>
              <a:rPr lang="it-IT" sz="1400" dirty="0" err="1">
                <a:latin typeface="Arial" panose="020B0604020202020204" pitchFamily="34" charset="0"/>
                <a:cs typeface="Arial" panose="020B0604020202020204" pitchFamily="34" charset="0"/>
              </a:rPr>
              <a:t>guitarra</a:t>
            </a:r>
            <a:endParaRPr lang="it-IT" sz="1400" dirty="0">
              <a:latin typeface="Arial" panose="020B0604020202020204" pitchFamily="34" charset="0"/>
              <a:cs typeface="Arial" panose="020B0604020202020204" pitchFamily="34" charset="0"/>
            </a:endParaRPr>
          </a:p>
          <a:p>
            <a:r>
              <a:rPr lang="it-IT" sz="1400" dirty="0" err="1">
                <a:latin typeface="Arial" panose="020B0604020202020204" pitchFamily="34" charset="0"/>
                <a:cs typeface="Arial" panose="020B0604020202020204" pitchFamily="34" charset="0"/>
              </a:rPr>
              <a:t>hacer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llorar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los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suenos</a:t>
            </a:r>
            <a:r>
              <a:rPr lang="it-IT" sz="140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870C316-F8E9-3700-9387-1AF939478E03}"/>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space réservé du numéro de diapositive 13">
            <a:extLst>
              <a:ext uri="{FF2B5EF4-FFF2-40B4-BE49-F238E27FC236}">
                <a16:creationId xmlns:a16="http://schemas.microsoft.com/office/drawing/2014/main" id="{60DFF671-C024-1479-3233-724CE74B68B2}"/>
              </a:ext>
            </a:extLst>
          </p:cNvPr>
          <p:cNvSpPr>
            <a:spLocks noGrp="1"/>
          </p:cNvSpPr>
          <p:nvPr>
            <p:ph type="sldNum" sz="quarter" idx="12"/>
          </p:nvPr>
        </p:nvSpPr>
        <p:spPr/>
        <p:txBody>
          <a:bodyPr/>
          <a:lstStyle/>
          <a:p>
            <a:fld id="{CB94F6F6-573B-4A4A-91CB-5548FE4B89B6}" type="slidenum">
              <a:rPr lang="en-GB" smtClean="0"/>
              <a:t>5</a:t>
            </a:fld>
            <a:endParaRPr lang="en-GB"/>
          </a:p>
        </p:txBody>
      </p:sp>
    </p:spTree>
    <p:extLst>
      <p:ext uri="{BB962C8B-B14F-4D97-AF65-F5344CB8AC3E}">
        <p14:creationId xmlns:p14="http://schemas.microsoft.com/office/powerpoint/2010/main" val="366249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79303F8-CD2F-311E-6674-9FABBC3653B4}"/>
              </a:ext>
            </a:extLst>
          </p:cNvPr>
          <p:cNvSpPr txBox="1"/>
          <p:nvPr/>
        </p:nvSpPr>
        <p:spPr>
          <a:xfrm>
            <a:off x="879175" y="968248"/>
            <a:ext cx="5320147" cy="8494633"/>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1.Fanfare</a:t>
            </a:r>
          </a:p>
          <a:p>
            <a:r>
              <a:rPr lang="fr-FR" sz="1400" dirty="0">
                <a:latin typeface="Arial" panose="020B0604020202020204" pitchFamily="34" charset="0"/>
                <a:cs typeface="Arial" panose="020B0604020202020204" pitchFamily="34" charset="0"/>
              </a:rPr>
              <a:t>J’ai seul la clef de cette parade sauvage.</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2. Villes</a:t>
            </a:r>
          </a:p>
          <a:p>
            <a:r>
              <a:rPr lang="fr-FR" sz="1400" dirty="0">
                <a:latin typeface="Arial" panose="020B0604020202020204" pitchFamily="34" charset="0"/>
                <a:cs typeface="Arial" panose="020B0604020202020204" pitchFamily="34" charset="0"/>
              </a:rPr>
              <a:t>Ce sont des villes! C’est un peuple pour qui se sont montés ces </a:t>
            </a:r>
            <a:r>
              <a:rPr lang="fr-FR" sz="1400" dirty="0" err="1">
                <a:latin typeface="Arial" panose="020B0604020202020204" pitchFamily="34" charset="0"/>
                <a:cs typeface="Arial" panose="020B0604020202020204" pitchFamily="34" charset="0"/>
              </a:rPr>
              <a:t>Alleghanys</a:t>
            </a:r>
            <a:r>
              <a:rPr lang="fr-FR" sz="1400" dirty="0">
                <a:latin typeface="Arial" panose="020B0604020202020204" pitchFamily="34" charset="0"/>
                <a:cs typeface="Arial" panose="020B0604020202020204" pitchFamily="34" charset="0"/>
              </a:rPr>
              <a:t> et ces </a:t>
            </a:r>
            <a:r>
              <a:rPr lang="fr-FR" sz="1400" dirty="0" err="1">
                <a:latin typeface="Arial" panose="020B0604020202020204" pitchFamily="34" charset="0"/>
                <a:cs typeface="Arial" panose="020B0604020202020204" pitchFamily="34" charset="0"/>
              </a:rPr>
              <a:t>Libans</a:t>
            </a:r>
            <a:r>
              <a:rPr lang="fr-FR" sz="1400" dirty="0">
                <a:latin typeface="Arial" panose="020B0604020202020204" pitchFamily="34" charset="0"/>
                <a:cs typeface="Arial" panose="020B0604020202020204" pitchFamily="34" charset="0"/>
              </a:rPr>
              <a:t> de rêve! [Ce sont des villes!] Des chalets de cristal et de bois se meuvent sur des rails et des poulies invisibles. Les vieux cratères ceints de colosses et de palmiers de cuivre rugissent mélodieusement dans les feux. [––] [Ce sont des villes!] Des cortèges de Mabs en robes rousses, opalines, montent des ravines. Là-haut, les pieds dans la cascade et les ronces, les cerfs </a:t>
            </a:r>
            <a:r>
              <a:rPr lang="fr-FR" sz="1400" dirty="0" err="1">
                <a:latin typeface="Arial" panose="020B0604020202020204" pitchFamily="34" charset="0"/>
                <a:cs typeface="Arial" panose="020B0604020202020204" pitchFamily="34" charset="0"/>
              </a:rPr>
              <a:t>tettent</a:t>
            </a:r>
            <a:r>
              <a:rPr lang="fr-FR" sz="1400" dirty="0">
                <a:latin typeface="Arial" panose="020B0604020202020204" pitchFamily="34" charset="0"/>
                <a:cs typeface="Arial" panose="020B0604020202020204" pitchFamily="34" charset="0"/>
              </a:rPr>
              <a:t> Diane. Les Bacchantes des banlieues sanglotent et la lune brûle et hurle. Vénus entre dans les cavernes des forgerons et des ermites. [Ce sont des ––] Des groupes de beffrois chantent les idées des peuples. Des châteaux bâtis en os sort la musique inconnue. </a:t>
            </a:r>
          </a:p>
          <a:p>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[Ce sont des villes! Ce sont des villes!]</a:t>
            </a:r>
          </a:p>
          <a:p>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Le paradis des orages s’effondre. Les sauvages dansent sans cesse la fête de la nuit. [Ce sont des</a:t>
            </a:r>
          </a:p>
          <a:p>
            <a:r>
              <a:rPr lang="fr-FR" sz="1400" dirty="0">
                <a:latin typeface="Arial" panose="020B0604020202020204" pitchFamily="34" charset="0"/>
                <a:cs typeface="Arial" panose="020B0604020202020204" pitchFamily="34" charset="0"/>
              </a:rPr>
              <a:t>villes!] </a:t>
            </a:r>
          </a:p>
          <a:p>
            <a:r>
              <a:rPr lang="fr-FR" sz="1400" dirty="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Quels bons bras, quelle belle heure me rendront cette région d’où viennent mes sommeils et mes moindres mouvements? </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3a. Phrase</a:t>
            </a:r>
          </a:p>
          <a:p>
            <a:r>
              <a:rPr lang="fr-FR" sz="1400" dirty="0">
                <a:latin typeface="Arial" panose="020B0604020202020204" pitchFamily="34" charset="0"/>
                <a:cs typeface="Arial" panose="020B0604020202020204" pitchFamily="34" charset="0"/>
              </a:rPr>
              <a:t>J'ai tendu des  cordes de  clocher  à clocher; des guirlandes de fenêtre  à fenêtre; des chaînes d’or d'étoile à étoile, et je danse.</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3b. Antique</a:t>
            </a:r>
          </a:p>
          <a:p>
            <a:r>
              <a:rPr lang="fr-FR" sz="1400" dirty="0">
                <a:latin typeface="Arial" panose="020B0604020202020204" pitchFamily="34" charset="0"/>
                <a:cs typeface="Arial" panose="020B0604020202020204" pitchFamily="34" charset="0"/>
              </a:rPr>
              <a:t>Gracieux fils de Pan! Autour de ton front couronné de fleurettes et de baies, tes yeux, des boules précieuses, remuent. Tachées de lies brunes, tes joues se creusent. Tes crocs luisent. Ta poitrine ressemble à une cithare, des tintements circulent dans tes bras blonds. Ton cœur bat dans ce ventre où dort le double sexe. Promène-toi, la nuit en mouvant doucement cette cuisse, cette seconde cuisse et cette jambe de gauche.</a:t>
            </a:r>
          </a:p>
        </p:txBody>
      </p:sp>
      <p:sp>
        <p:nvSpPr>
          <p:cNvPr id="3" name="ZoneTexte 2">
            <a:extLst>
              <a:ext uri="{FF2B5EF4-FFF2-40B4-BE49-F238E27FC236}">
                <a16:creationId xmlns:a16="http://schemas.microsoft.com/office/drawing/2014/main" id="{42DA7F43-B663-7CBD-A2B0-BE9EA0340C63}"/>
              </a:ext>
            </a:extLst>
          </p:cNvPr>
          <p:cNvSpPr txBox="1"/>
          <p:nvPr/>
        </p:nvSpPr>
        <p:spPr>
          <a:xfrm>
            <a:off x="475676" y="174525"/>
            <a:ext cx="6049109" cy="523220"/>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Britten: Les Illuminations, Op. 20 (1939)</a:t>
            </a:r>
          </a:p>
          <a:p>
            <a:r>
              <a:rPr lang="fr-FR" sz="1400" b="1" i="1" dirty="0">
                <a:latin typeface="Arial" panose="020B0604020202020204" pitchFamily="34" charset="0"/>
                <a:cs typeface="Arial" panose="020B0604020202020204" pitchFamily="34" charset="0"/>
              </a:rPr>
              <a:t>Sur des poèmes en prose tirés du recueil éponyme d'Arthur Rimbaud</a:t>
            </a:r>
          </a:p>
        </p:txBody>
      </p:sp>
      <p:sp>
        <p:nvSpPr>
          <p:cNvPr id="8" name="Rectangle 7">
            <a:extLst>
              <a:ext uri="{FF2B5EF4-FFF2-40B4-BE49-F238E27FC236}">
                <a16:creationId xmlns:a16="http://schemas.microsoft.com/office/drawing/2014/main" id="{B37832FD-36F0-AADF-5D18-B69073293203}"/>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numéro de diapositive 10">
            <a:extLst>
              <a:ext uri="{FF2B5EF4-FFF2-40B4-BE49-F238E27FC236}">
                <a16:creationId xmlns:a16="http://schemas.microsoft.com/office/drawing/2014/main" id="{332E3F07-F222-A963-4C93-707C8484E508}"/>
              </a:ext>
            </a:extLst>
          </p:cNvPr>
          <p:cNvSpPr>
            <a:spLocks noGrp="1"/>
          </p:cNvSpPr>
          <p:nvPr>
            <p:ph type="sldNum" sz="quarter" idx="12"/>
          </p:nvPr>
        </p:nvSpPr>
        <p:spPr/>
        <p:txBody>
          <a:bodyPr/>
          <a:lstStyle/>
          <a:p>
            <a:fld id="{CB94F6F6-573B-4A4A-91CB-5548FE4B89B6}" type="slidenum">
              <a:rPr lang="en-GB" smtClean="0"/>
              <a:t>6</a:t>
            </a:fld>
            <a:endParaRPr lang="en-GB"/>
          </a:p>
        </p:txBody>
      </p:sp>
    </p:spTree>
    <p:extLst>
      <p:ext uri="{BB962C8B-B14F-4D97-AF65-F5344CB8AC3E}">
        <p14:creationId xmlns:p14="http://schemas.microsoft.com/office/powerpoint/2010/main" val="373529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5FED7AB-0A08-7040-50D5-46C75AC9C5AD}"/>
              </a:ext>
            </a:extLst>
          </p:cNvPr>
          <p:cNvSpPr txBox="1"/>
          <p:nvPr/>
        </p:nvSpPr>
        <p:spPr>
          <a:xfrm>
            <a:off x="782190" y="489132"/>
            <a:ext cx="5649607" cy="9140964"/>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4. Royauté</a:t>
            </a:r>
          </a:p>
          <a:p>
            <a:r>
              <a:rPr lang="fr-FR" sz="1400" dirty="0">
                <a:latin typeface="Arial" panose="020B0604020202020204" pitchFamily="34" charset="0"/>
                <a:cs typeface="Arial" panose="020B0604020202020204" pitchFamily="34" charset="0"/>
              </a:rPr>
              <a:t>Un beau matin, chez un peuple fort doux, un homme et une femme superbes criaient sur la place publique: "Mes amis, je veux qu’elle soit reine!" "Je veux être reine!" Elle riait et tremblait. Il parlait aux amis de révélation, d’épreuve terminée. Ils se pâmaient l’un contre l’autre.</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En effet ils furent rois toute une matinée où les tentures carminées se relevèrent sur les maisons, et tout l’après-midi, où ils s’avancèrent du côté des jardins de palmes.</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5. Marine</a:t>
            </a:r>
          </a:p>
          <a:p>
            <a:r>
              <a:rPr lang="fr-FR" sz="1400" dirty="0">
                <a:latin typeface="Arial" panose="020B0604020202020204" pitchFamily="34" charset="0"/>
                <a:cs typeface="Arial" panose="020B0604020202020204" pitchFamily="34" charset="0"/>
              </a:rPr>
              <a:t>Les chars d’argent et de cuivre,</a:t>
            </a:r>
          </a:p>
          <a:p>
            <a:r>
              <a:rPr lang="fr-FR" sz="1400" dirty="0">
                <a:latin typeface="Arial" panose="020B0604020202020204" pitchFamily="34" charset="0"/>
                <a:cs typeface="Arial" panose="020B0604020202020204" pitchFamily="34" charset="0"/>
              </a:rPr>
              <a:t>Les proues d’acier et d’argent, </a:t>
            </a:r>
          </a:p>
          <a:p>
            <a:r>
              <a:rPr lang="fr-FR" sz="1400" dirty="0">
                <a:latin typeface="Arial" panose="020B0604020202020204" pitchFamily="34" charset="0"/>
                <a:cs typeface="Arial" panose="020B0604020202020204" pitchFamily="34" charset="0"/>
              </a:rPr>
              <a:t>Battent l’écume,</a:t>
            </a:r>
          </a:p>
          <a:p>
            <a:r>
              <a:rPr lang="fr-FR" sz="1400" dirty="0">
                <a:latin typeface="Arial" panose="020B0604020202020204" pitchFamily="34" charset="0"/>
                <a:cs typeface="Arial" panose="020B0604020202020204" pitchFamily="34" charset="0"/>
              </a:rPr>
              <a:t>Soulèvent les souches des ronces.</a:t>
            </a:r>
          </a:p>
          <a:p>
            <a:r>
              <a:rPr lang="fr-FR" sz="1400" dirty="0">
                <a:latin typeface="Arial" panose="020B0604020202020204" pitchFamily="34" charset="0"/>
                <a:cs typeface="Arial" panose="020B0604020202020204" pitchFamily="34" charset="0"/>
              </a:rPr>
              <a:t>Les courants de la lande,</a:t>
            </a:r>
          </a:p>
          <a:p>
            <a:r>
              <a:rPr lang="fr-FR" sz="1400" dirty="0">
                <a:latin typeface="Arial" panose="020B0604020202020204" pitchFamily="34" charset="0"/>
                <a:cs typeface="Arial" panose="020B0604020202020204" pitchFamily="34" charset="0"/>
              </a:rPr>
              <a:t>Et les ornières immenses du reflux,</a:t>
            </a:r>
          </a:p>
          <a:p>
            <a:r>
              <a:rPr lang="fr-FR" sz="1400" dirty="0">
                <a:latin typeface="Arial" panose="020B0604020202020204" pitchFamily="34" charset="0"/>
                <a:cs typeface="Arial" panose="020B0604020202020204" pitchFamily="34" charset="0"/>
              </a:rPr>
              <a:t>Filent circulairement vers l’est,</a:t>
            </a:r>
          </a:p>
          <a:p>
            <a:r>
              <a:rPr lang="fr-FR" sz="1400" dirty="0">
                <a:latin typeface="Arial" panose="020B0604020202020204" pitchFamily="34" charset="0"/>
                <a:cs typeface="Arial" panose="020B0604020202020204" pitchFamily="34" charset="0"/>
              </a:rPr>
              <a:t>Vers les piliers de la forêt,</a:t>
            </a:r>
          </a:p>
          <a:p>
            <a:r>
              <a:rPr lang="fr-FR" sz="1400" dirty="0">
                <a:latin typeface="Arial" panose="020B0604020202020204" pitchFamily="34" charset="0"/>
                <a:cs typeface="Arial" panose="020B0604020202020204" pitchFamily="34" charset="0"/>
              </a:rPr>
              <a:t>Vers les fûts de la jetée,</a:t>
            </a:r>
          </a:p>
          <a:p>
            <a:r>
              <a:rPr lang="fr-FR" sz="1400" dirty="0">
                <a:latin typeface="Arial" panose="020B0604020202020204" pitchFamily="34" charset="0"/>
                <a:cs typeface="Arial" panose="020B0604020202020204" pitchFamily="34" charset="0"/>
              </a:rPr>
              <a:t>Dont l’angle est heurté par des tourbillons de lumière.</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6. Interlude</a:t>
            </a:r>
          </a:p>
          <a:p>
            <a:r>
              <a:rPr lang="fr-FR" sz="1400" dirty="0">
                <a:latin typeface="Arial" panose="020B0604020202020204" pitchFamily="34" charset="0"/>
                <a:cs typeface="Arial" panose="020B0604020202020204" pitchFamily="34" charset="0"/>
              </a:rPr>
              <a:t>J'ai seul la clef de cette parade sauvage.</a:t>
            </a: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7. </a:t>
            </a:r>
            <a:r>
              <a:rPr lang="fr-FR" sz="1400" b="1" dirty="0" err="1">
                <a:latin typeface="Arial" panose="020B0604020202020204" pitchFamily="34" charset="0"/>
                <a:cs typeface="Arial" panose="020B0604020202020204" pitchFamily="34" charset="0"/>
              </a:rPr>
              <a:t>Being</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Beauteous</a:t>
            </a:r>
            <a:endParaRPr lang="fr-FR" sz="1400" b="1"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Devant une neige un Être de Beauté de haute taille. Des sifflements de mort et des cercles de musique sourde font monter,  s'élargir et trembler comme un spectre ce corps adoré :  des blessures écarlates et noires  éclatent  dans  les  chairs superbes.  Les couleurs propres de la vie se foncent, dansent, et se dégagent autour de la Vision, sur le chantier. Et les frissons s'élèvent  et  grondent,  et  la saveur  forcenée de  ces  effets se chargeant  avec les  sifflements  mortels  et les rauques  musiques que le monde,  loin derrière nous,  lance sur notre mère de beauté,  - elle recule, elle se dresse. Oh ! nos os sont revêtus d'un nouveau corps amoureux.</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Ô la face cendrée, l'écusson de crin, les bras de cristal !  Le canon sur lequel je dois m'abattre à travers la mêlée des arbres et de l'air léger ! </a:t>
            </a:r>
          </a:p>
        </p:txBody>
      </p:sp>
      <p:sp>
        <p:nvSpPr>
          <p:cNvPr id="6" name="Rectangle 5">
            <a:extLst>
              <a:ext uri="{FF2B5EF4-FFF2-40B4-BE49-F238E27FC236}">
                <a16:creationId xmlns:a16="http://schemas.microsoft.com/office/drawing/2014/main" id="{6DAE2916-58C6-1978-A94B-1D1B4C97FC79}"/>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space réservé du numéro de diapositive 8">
            <a:extLst>
              <a:ext uri="{FF2B5EF4-FFF2-40B4-BE49-F238E27FC236}">
                <a16:creationId xmlns:a16="http://schemas.microsoft.com/office/drawing/2014/main" id="{EB1E277D-20D1-72D8-C50A-A0871E6A2655}"/>
              </a:ext>
            </a:extLst>
          </p:cNvPr>
          <p:cNvSpPr>
            <a:spLocks noGrp="1"/>
          </p:cNvSpPr>
          <p:nvPr>
            <p:ph type="sldNum" sz="quarter" idx="12"/>
          </p:nvPr>
        </p:nvSpPr>
        <p:spPr/>
        <p:txBody>
          <a:bodyPr/>
          <a:lstStyle/>
          <a:p>
            <a:fld id="{CB94F6F6-573B-4A4A-91CB-5548FE4B89B6}" type="slidenum">
              <a:rPr lang="en-GB" smtClean="0"/>
              <a:t>7</a:t>
            </a:fld>
            <a:endParaRPr lang="en-GB"/>
          </a:p>
        </p:txBody>
      </p:sp>
    </p:spTree>
    <p:extLst>
      <p:ext uri="{BB962C8B-B14F-4D97-AF65-F5344CB8AC3E}">
        <p14:creationId xmlns:p14="http://schemas.microsoft.com/office/powerpoint/2010/main" val="342575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2AFABF-2184-2DAC-1102-96D708B79943}"/>
              </a:ext>
            </a:extLst>
          </p:cNvPr>
          <p:cNvSpPr txBox="1"/>
          <p:nvPr/>
        </p:nvSpPr>
        <p:spPr>
          <a:xfrm>
            <a:off x="825962" y="618037"/>
            <a:ext cx="5559340" cy="6124754"/>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8. Parade</a:t>
            </a:r>
          </a:p>
          <a:p>
            <a:r>
              <a:rPr lang="fr-FR" sz="1400" dirty="0">
                <a:latin typeface="Arial" panose="020B0604020202020204" pitchFamily="34" charset="0"/>
                <a:cs typeface="Arial" panose="020B0604020202020204" pitchFamily="34" charset="0"/>
              </a:rPr>
              <a:t>Des drôles très solides. Plusieurs ont exploité vos mondes. Sans besoins, et peu pressés de mettre en œuvre leurs brillantes facultés et leur expérience de vos consciences. Quels hommes mûrs! Des yeux hébétés à la façon de la nuit d’été, rouges et noirs, tricolores, d’acier piqué d’étoiles d’or; des faciès déformés, plombés, blêmis, incendiés; des enrouements folâtres! La démarche cruelle des oripeaux!—Il y a quelques jeunes.</a:t>
            </a:r>
          </a:p>
          <a:p>
            <a:r>
              <a:rPr lang="fr-FR" sz="1400" dirty="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Ô le plus violent Paradis de la grimace enragée !</a:t>
            </a:r>
          </a:p>
          <a:p>
            <a:r>
              <a:rPr lang="fr-FR" sz="1400" dirty="0">
                <a:latin typeface="Arial" panose="020B0604020202020204" pitchFamily="34" charset="0"/>
                <a:cs typeface="Arial" panose="020B0604020202020204" pitchFamily="34" charset="0"/>
              </a:rPr>
              <a:t>[––]</a:t>
            </a:r>
          </a:p>
          <a:p>
            <a:r>
              <a:rPr lang="fr-FR" sz="1400" dirty="0">
                <a:latin typeface="Arial" panose="020B0604020202020204" pitchFamily="34" charset="0"/>
                <a:cs typeface="Arial" panose="020B0604020202020204" pitchFamily="34" charset="0"/>
              </a:rPr>
              <a:t>Chinois, Hottentots, bohémiens, niais, hyènes, Molochs, vieilles démences, démons sinistres, ils mêlent les tours populaires, maternels, avec les poses et les tendresses bestiales. Ils interpréteraient des pièces nouvelles et des chansons « bonnes filles ». Maîtres jongleurs, ils transforment le lieu et les personnes, et usent de la comédie magnétique.</a:t>
            </a:r>
          </a:p>
          <a:p>
            <a:r>
              <a:rPr lang="fr-FR" sz="1400" dirty="0">
                <a:latin typeface="Arial" panose="020B0604020202020204" pitchFamily="34" charset="0"/>
                <a:cs typeface="Arial" panose="020B0604020202020204" pitchFamily="34" charset="0"/>
              </a:rPr>
              <a:t>[––]</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J’ai seul la clef de cette parade sauvage.</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r>
              <a:rPr lang="fr-FR" sz="1400" b="1" dirty="0">
                <a:latin typeface="Arial" panose="020B0604020202020204" pitchFamily="34" charset="0"/>
                <a:cs typeface="Arial" panose="020B0604020202020204" pitchFamily="34" charset="0"/>
              </a:rPr>
              <a:t>9. Départ</a:t>
            </a:r>
          </a:p>
          <a:p>
            <a:r>
              <a:rPr lang="fr-FR" sz="1400" dirty="0">
                <a:latin typeface="Arial" panose="020B0604020202020204" pitchFamily="34" charset="0"/>
                <a:cs typeface="Arial" panose="020B0604020202020204" pitchFamily="34" charset="0"/>
              </a:rPr>
              <a:t>Assez vu. La vision s'est rencontrée à tous les airs.</a:t>
            </a:r>
          </a:p>
          <a:p>
            <a:r>
              <a:rPr lang="fr-FR" sz="1400" dirty="0">
                <a:latin typeface="Arial" panose="020B0604020202020204" pitchFamily="34" charset="0"/>
                <a:cs typeface="Arial" panose="020B0604020202020204" pitchFamily="34" charset="0"/>
              </a:rPr>
              <a:t>Assez eu. Rumeurs des Villes, le soir, et au soleil, et toujours.</a:t>
            </a:r>
          </a:p>
          <a:p>
            <a:r>
              <a:rPr lang="fr-FR" sz="1400" dirty="0">
                <a:latin typeface="Arial" panose="020B0604020202020204" pitchFamily="34" charset="0"/>
                <a:cs typeface="Arial" panose="020B0604020202020204" pitchFamily="34" charset="0"/>
              </a:rPr>
              <a:t>Assez connu. Les arrêts de la vie. Ô Rumeurs et Visions !</a:t>
            </a:r>
          </a:p>
          <a:p>
            <a:r>
              <a:rPr lang="fr-FR" sz="1400" dirty="0">
                <a:latin typeface="Arial" panose="020B0604020202020204" pitchFamily="34" charset="0"/>
                <a:cs typeface="Arial" panose="020B0604020202020204" pitchFamily="34" charset="0"/>
              </a:rPr>
              <a:t>Départ dans l'affection et le bruit neufs !</a:t>
            </a:r>
          </a:p>
        </p:txBody>
      </p:sp>
      <p:sp>
        <p:nvSpPr>
          <p:cNvPr id="3" name="Rectangle 2">
            <a:extLst>
              <a:ext uri="{FF2B5EF4-FFF2-40B4-BE49-F238E27FC236}">
                <a16:creationId xmlns:a16="http://schemas.microsoft.com/office/drawing/2014/main" id="{FAD5D799-FD47-9EDB-8DA1-F572813F7436}"/>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pace réservé du numéro de diapositive 6">
            <a:extLst>
              <a:ext uri="{FF2B5EF4-FFF2-40B4-BE49-F238E27FC236}">
                <a16:creationId xmlns:a16="http://schemas.microsoft.com/office/drawing/2014/main" id="{357609C2-3EB9-AD77-E4E7-FAF62ECC2EDD}"/>
              </a:ext>
            </a:extLst>
          </p:cNvPr>
          <p:cNvSpPr>
            <a:spLocks noGrp="1"/>
          </p:cNvSpPr>
          <p:nvPr>
            <p:ph type="sldNum" sz="quarter" idx="12"/>
          </p:nvPr>
        </p:nvSpPr>
        <p:spPr/>
        <p:txBody>
          <a:bodyPr/>
          <a:lstStyle/>
          <a:p>
            <a:fld id="{CB94F6F6-573B-4A4A-91CB-5548FE4B89B6}" type="slidenum">
              <a:rPr lang="en-GB" smtClean="0"/>
              <a:t>8</a:t>
            </a:fld>
            <a:endParaRPr lang="en-GB"/>
          </a:p>
        </p:txBody>
      </p:sp>
    </p:spTree>
    <p:extLst>
      <p:ext uri="{BB962C8B-B14F-4D97-AF65-F5344CB8AC3E}">
        <p14:creationId xmlns:p14="http://schemas.microsoft.com/office/powerpoint/2010/main" val="282821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57BD936-8BF3-0D59-B44F-BF6324AF2F4C}"/>
              </a:ext>
            </a:extLst>
          </p:cNvPr>
          <p:cNvSpPr txBox="1"/>
          <p:nvPr/>
        </p:nvSpPr>
        <p:spPr>
          <a:xfrm>
            <a:off x="1062499" y="1190813"/>
            <a:ext cx="3819467" cy="3754874"/>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Pace non trovo, et non ò da far guerra;</a:t>
            </a:r>
          </a:p>
          <a:p>
            <a:r>
              <a:rPr lang="it-IT" sz="1400" dirty="0">
                <a:latin typeface="Arial" panose="020B0604020202020204" pitchFamily="34" charset="0"/>
                <a:cs typeface="Arial" panose="020B0604020202020204" pitchFamily="34" charset="0"/>
              </a:rPr>
              <a:t>e temo, et spero; et ardo, et son un ghiaccio;</a:t>
            </a:r>
          </a:p>
          <a:p>
            <a:r>
              <a:rPr lang="it-IT" sz="1400" dirty="0">
                <a:latin typeface="Arial" panose="020B0604020202020204" pitchFamily="34" charset="0"/>
                <a:cs typeface="Arial" panose="020B0604020202020204" pitchFamily="34" charset="0"/>
              </a:rPr>
              <a:t>et volo sopra 'l cielo, et giaccio in terra;</a:t>
            </a:r>
          </a:p>
          <a:p>
            <a:r>
              <a:rPr lang="it-IT" sz="1400" dirty="0">
                <a:latin typeface="Arial" panose="020B0604020202020204" pitchFamily="34" charset="0"/>
                <a:cs typeface="Arial" panose="020B0604020202020204" pitchFamily="34" charset="0"/>
              </a:rPr>
              <a:t>et nulla stringo, et tutto 'l mondo abbraccio.</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Tal m'à in </a:t>
            </a:r>
            <a:r>
              <a:rPr lang="it-IT" sz="1400" dirty="0" err="1">
                <a:latin typeface="Arial" panose="020B0604020202020204" pitchFamily="34" charset="0"/>
                <a:cs typeface="Arial" panose="020B0604020202020204" pitchFamily="34" charset="0"/>
              </a:rPr>
              <a:t>pregion</a:t>
            </a:r>
            <a:r>
              <a:rPr lang="it-IT" sz="1400" dirty="0">
                <a:latin typeface="Arial" panose="020B0604020202020204" pitchFamily="34" charset="0"/>
                <a:cs typeface="Arial" panose="020B0604020202020204" pitchFamily="34" charset="0"/>
              </a:rPr>
              <a:t>, che non m'apre né serra,</a:t>
            </a:r>
          </a:p>
          <a:p>
            <a:r>
              <a:rPr lang="it-IT" sz="1400" dirty="0">
                <a:latin typeface="Arial" panose="020B0604020202020204" pitchFamily="34" charset="0"/>
                <a:cs typeface="Arial" panose="020B0604020202020204" pitchFamily="34" charset="0"/>
              </a:rPr>
              <a:t>né per suo mi </a:t>
            </a:r>
            <a:r>
              <a:rPr lang="it-IT" sz="1400" dirty="0" err="1">
                <a:latin typeface="Arial" panose="020B0604020202020204" pitchFamily="34" charset="0"/>
                <a:cs typeface="Arial" panose="020B0604020202020204" pitchFamily="34" charset="0"/>
              </a:rPr>
              <a:t>riten</a:t>
            </a:r>
            <a:r>
              <a:rPr lang="it-IT" sz="1400" dirty="0">
                <a:latin typeface="Arial" panose="020B0604020202020204" pitchFamily="34" charset="0"/>
                <a:cs typeface="Arial" panose="020B0604020202020204" pitchFamily="34" charset="0"/>
              </a:rPr>
              <a:t> né scioglie il laccio;</a:t>
            </a:r>
          </a:p>
          <a:p>
            <a:r>
              <a:rPr lang="it-IT" sz="1400" dirty="0">
                <a:latin typeface="Arial" panose="020B0604020202020204" pitchFamily="34" charset="0"/>
                <a:cs typeface="Arial" panose="020B0604020202020204" pitchFamily="34" charset="0"/>
              </a:rPr>
              <a:t>et non m'ancide Amore, et non mi sferra,</a:t>
            </a:r>
          </a:p>
          <a:p>
            <a:r>
              <a:rPr lang="it-IT" sz="1400" dirty="0">
                <a:latin typeface="Arial" panose="020B0604020202020204" pitchFamily="34" charset="0"/>
                <a:cs typeface="Arial" panose="020B0604020202020204" pitchFamily="34" charset="0"/>
              </a:rPr>
              <a:t>né mi vuol vivo, né mi trae d'impaccio.</a:t>
            </a: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Veggio senza occhi, et non ò lingua et grido;</a:t>
            </a:r>
          </a:p>
          <a:p>
            <a:r>
              <a:rPr lang="it-IT" sz="1400" dirty="0">
                <a:latin typeface="Arial" panose="020B0604020202020204" pitchFamily="34" charset="0"/>
                <a:cs typeface="Arial" panose="020B0604020202020204" pitchFamily="34" charset="0"/>
              </a:rPr>
              <a:t>et bramo di perir, et </a:t>
            </a:r>
            <a:r>
              <a:rPr lang="it-IT" sz="1400" dirty="0" err="1">
                <a:latin typeface="Arial" panose="020B0604020202020204" pitchFamily="34" charset="0"/>
                <a:cs typeface="Arial" panose="020B0604020202020204" pitchFamily="34" charset="0"/>
              </a:rPr>
              <a:t>cheggio</a:t>
            </a:r>
            <a:r>
              <a:rPr lang="it-IT" sz="1400" dirty="0">
                <a:latin typeface="Arial" panose="020B0604020202020204" pitchFamily="34" charset="0"/>
                <a:cs typeface="Arial" panose="020B0604020202020204" pitchFamily="34" charset="0"/>
              </a:rPr>
              <a:t> aita;</a:t>
            </a:r>
          </a:p>
          <a:p>
            <a:r>
              <a:rPr lang="it-IT" sz="1400" dirty="0">
                <a:latin typeface="Arial" panose="020B0604020202020204" pitchFamily="34" charset="0"/>
                <a:cs typeface="Arial" panose="020B0604020202020204" pitchFamily="34" charset="0"/>
              </a:rPr>
              <a:t>et ò in odio me stesso, et amo altrui.</a:t>
            </a:r>
          </a:p>
          <a:p>
            <a:endParaRPr lang="it-IT" sz="1400" dirty="0">
              <a:latin typeface="Arial" panose="020B0604020202020204" pitchFamily="34" charset="0"/>
              <a:cs typeface="Arial" panose="020B0604020202020204" pitchFamily="34" charset="0"/>
            </a:endParaRPr>
          </a:p>
          <a:p>
            <a:r>
              <a:rPr lang="it-IT" sz="1400" dirty="0" err="1">
                <a:latin typeface="Arial" panose="020B0604020202020204" pitchFamily="34" charset="0"/>
                <a:cs typeface="Arial" panose="020B0604020202020204" pitchFamily="34" charset="0"/>
              </a:rPr>
              <a:t>Pascomi</a:t>
            </a:r>
            <a:r>
              <a:rPr lang="it-IT" sz="1400" dirty="0">
                <a:latin typeface="Arial" panose="020B0604020202020204" pitchFamily="34" charset="0"/>
                <a:cs typeface="Arial" panose="020B0604020202020204" pitchFamily="34" charset="0"/>
              </a:rPr>
              <a:t> di dolor, piangendo rido;</a:t>
            </a:r>
          </a:p>
          <a:p>
            <a:r>
              <a:rPr lang="it-IT" sz="1400" dirty="0">
                <a:latin typeface="Arial" panose="020B0604020202020204" pitchFamily="34" charset="0"/>
                <a:cs typeface="Arial" panose="020B0604020202020204" pitchFamily="34" charset="0"/>
              </a:rPr>
              <a:t>egualmente mi spiace morte et vita:</a:t>
            </a:r>
          </a:p>
          <a:p>
            <a:r>
              <a:rPr lang="it-IT" sz="1400" dirty="0">
                <a:latin typeface="Arial" panose="020B0604020202020204" pitchFamily="34" charset="0"/>
                <a:cs typeface="Arial" panose="020B0604020202020204" pitchFamily="34" charset="0"/>
              </a:rPr>
              <a:t>in questo stato son, donna, per voi.</a:t>
            </a:r>
            <a:endParaRPr lang="en-GB" sz="14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EFFD73B-B2A1-C3C3-1BBD-C3BDC00D4AFF}"/>
              </a:ext>
            </a:extLst>
          </p:cNvPr>
          <p:cNvSpPr txBox="1"/>
          <p:nvPr/>
        </p:nvSpPr>
        <p:spPr>
          <a:xfrm>
            <a:off x="535554" y="468991"/>
            <a:ext cx="6175211" cy="523220"/>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Liszt: Pace non </a:t>
            </a:r>
            <a:r>
              <a:rPr lang="fr-FR" sz="1400" b="1" dirty="0" err="1">
                <a:latin typeface="Arial" panose="020B0604020202020204" pitchFamily="34" charset="0"/>
                <a:cs typeface="Arial" panose="020B0604020202020204" pitchFamily="34" charset="0"/>
              </a:rPr>
              <a:t>trovo</a:t>
            </a:r>
            <a:r>
              <a:rPr lang="fr-FR" sz="1400" b="1" dirty="0">
                <a:latin typeface="Arial" panose="020B0604020202020204" pitchFamily="34" charset="0"/>
                <a:cs typeface="Arial" panose="020B0604020202020204" pitchFamily="34" charset="0"/>
              </a:rPr>
              <a:t> </a:t>
            </a:r>
            <a:r>
              <a:rPr lang="pt-BR" sz="1400" b="1" dirty="0">
                <a:latin typeface="Arial" panose="020B0604020202020204" pitchFamily="34" charset="0"/>
                <a:cs typeface="Arial" panose="020B0604020202020204" pitchFamily="34" charset="0"/>
              </a:rPr>
              <a:t>, S. 270 n° 1 (1842-46), s</a:t>
            </a:r>
            <a:r>
              <a:rPr lang="fr-FR" sz="1400" b="1" i="1" dirty="0" err="1">
                <a:latin typeface="Arial" panose="020B0604020202020204" pitchFamily="34" charset="0"/>
                <a:cs typeface="Arial" panose="020B0604020202020204" pitchFamily="34" charset="0"/>
              </a:rPr>
              <a:t>ur</a:t>
            </a:r>
            <a:r>
              <a:rPr lang="fr-FR" sz="1400" b="1" i="1" dirty="0">
                <a:latin typeface="Arial" panose="020B0604020202020204" pitchFamily="34" charset="0"/>
                <a:cs typeface="Arial" panose="020B0604020202020204" pitchFamily="34" charset="0"/>
              </a:rPr>
              <a:t> le sonnet 134 de Francesco </a:t>
            </a:r>
            <a:r>
              <a:rPr lang="fr-FR" sz="1400" b="1" i="1" dirty="0" err="1">
                <a:latin typeface="Arial" panose="020B0604020202020204" pitchFamily="34" charset="0"/>
                <a:cs typeface="Arial" panose="020B0604020202020204" pitchFamily="34" charset="0"/>
              </a:rPr>
              <a:t>Petrarca</a:t>
            </a:r>
            <a:r>
              <a:rPr lang="fr-FR" sz="1400" b="1" i="1" dirty="0">
                <a:latin typeface="Arial" panose="020B0604020202020204" pitchFamily="34" charset="0"/>
                <a:cs typeface="Arial" panose="020B0604020202020204" pitchFamily="34" charset="0"/>
              </a:rPr>
              <a:t> (« Pétrarque ») </a:t>
            </a:r>
          </a:p>
        </p:txBody>
      </p:sp>
      <p:sp>
        <p:nvSpPr>
          <p:cNvPr id="9" name="Rectangle 4">
            <a:extLst>
              <a:ext uri="{FF2B5EF4-FFF2-40B4-BE49-F238E27FC236}">
                <a16:creationId xmlns:a16="http://schemas.microsoft.com/office/drawing/2014/main" id="{E8DD36FD-2100-7134-E4C4-7F1CFA5DE512}"/>
              </a:ext>
            </a:extLst>
          </p:cNvPr>
          <p:cNvSpPr>
            <a:spLocks noChangeArrowheads="1"/>
          </p:cNvSpPr>
          <p:nvPr/>
        </p:nvSpPr>
        <p:spPr bwMode="auto">
          <a:xfrm>
            <a:off x="1062499" y="5192965"/>
            <a:ext cx="4160430" cy="4185761"/>
          </a:xfrm>
          <a:prstGeom prst="rect">
            <a:avLst/>
          </a:prstGeom>
          <a:noFill/>
        </p:spPr>
        <p:txBody>
          <a:bodyPr wrap="square" rtlCol="0">
            <a:spAutoFit/>
          </a:bodyPr>
          <a:lstStyle/>
          <a:p>
            <a:r>
              <a:rPr lang="fr-FR" altLang="fr-FR" sz="1400" dirty="0">
                <a:solidFill>
                  <a:schemeClr val="bg1">
                    <a:lumMod val="50000"/>
                  </a:schemeClr>
                </a:solidFill>
                <a:latin typeface="Arial" panose="020B0604020202020204" pitchFamily="34" charset="0"/>
                <a:cs typeface="Arial" panose="020B0604020202020204" pitchFamily="34" charset="0"/>
              </a:rPr>
              <a:t>La paix ne trouve et n’ai de quoi faire guerre ;</a:t>
            </a:r>
          </a:p>
          <a:p>
            <a:r>
              <a:rPr lang="fr-FR" altLang="fr-FR" sz="1400" dirty="0">
                <a:solidFill>
                  <a:schemeClr val="bg1">
                    <a:lumMod val="50000"/>
                  </a:schemeClr>
                </a:solidFill>
                <a:latin typeface="Arial" panose="020B0604020202020204" pitchFamily="34" charset="0"/>
                <a:cs typeface="Arial" panose="020B0604020202020204" pitchFamily="34" charset="0"/>
              </a:rPr>
              <a:t>et j’espère et je crains ; je brûle et suis de glace ;</a:t>
            </a:r>
          </a:p>
          <a:p>
            <a:r>
              <a:rPr lang="fr-FR" altLang="fr-FR" sz="1400" dirty="0">
                <a:solidFill>
                  <a:schemeClr val="bg1">
                    <a:lumMod val="50000"/>
                  </a:schemeClr>
                </a:solidFill>
                <a:latin typeface="Arial" panose="020B0604020202020204" pitchFamily="34" charset="0"/>
                <a:cs typeface="Arial" panose="020B0604020202020204" pitchFamily="34" charset="0"/>
              </a:rPr>
              <a:t>je vole au-dessus des cieux et gis sur terre ;</a:t>
            </a:r>
          </a:p>
          <a:p>
            <a:r>
              <a:rPr lang="fr-FR" altLang="fr-FR" sz="1400" dirty="0">
                <a:solidFill>
                  <a:schemeClr val="bg1">
                    <a:lumMod val="50000"/>
                  </a:schemeClr>
                </a:solidFill>
                <a:latin typeface="Arial" panose="020B0604020202020204" pitchFamily="34" charset="0"/>
                <a:cs typeface="Arial" panose="020B0604020202020204" pitchFamily="34" charset="0"/>
              </a:rPr>
              <a:t>rien n’étreins et j’embrasse le monde entier.</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Celle qui m’emprisonna ne me libère ni ne m’enferme, </a:t>
            </a:r>
          </a:p>
          <a:p>
            <a:r>
              <a:rPr lang="fr-FR" altLang="fr-FR" sz="1400" dirty="0">
                <a:solidFill>
                  <a:schemeClr val="bg1">
                    <a:lumMod val="50000"/>
                  </a:schemeClr>
                </a:solidFill>
                <a:latin typeface="Arial" panose="020B0604020202020204" pitchFamily="34" charset="0"/>
                <a:cs typeface="Arial" panose="020B0604020202020204" pitchFamily="34" charset="0"/>
              </a:rPr>
              <a:t>pour sien ne me retient ni ne dénoue mes chaînes ;</a:t>
            </a:r>
          </a:p>
          <a:p>
            <a:r>
              <a:rPr lang="fr-FR" altLang="fr-FR" sz="1400" dirty="0">
                <a:solidFill>
                  <a:schemeClr val="bg1">
                    <a:lumMod val="50000"/>
                  </a:schemeClr>
                </a:solidFill>
                <a:latin typeface="Arial" panose="020B0604020202020204" pitchFamily="34" charset="0"/>
                <a:cs typeface="Arial" panose="020B0604020202020204" pitchFamily="34" charset="0"/>
              </a:rPr>
              <a:t>amour point ne me tue ni ne brise mes fers,</a:t>
            </a:r>
          </a:p>
          <a:p>
            <a:r>
              <a:rPr lang="fr-FR" altLang="fr-FR" sz="1400" dirty="0">
                <a:solidFill>
                  <a:schemeClr val="bg1">
                    <a:lumMod val="50000"/>
                  </a:schemeClr>
                </a:solidFill>
                <a:latin typeface="Arial" panose="020B0604020202020204" pitchFamily="34" charset="0"/>
                <a:cs typeface="Arial" panose="020B0604020202020204" pitchFamily="34" charset="0"/>
              </a:rPr>
              <a:t>ni ne me donne vie, ni ne m’ôte de peine.</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Je vois sans yeux, et sans langue je crie ;</a:t>
            </a:r>
          </a:p>
          <a:p>
            <a:r>
              <a:rPr lang="fr-FR" altLang="fr-FR" sz="1400" dirty="0">
                <a:solidFill>
                  <a:schemeClr val="bg1">
                    <a:lumMod val="50000"/>
                  </a:schemeClr>
                </a:solidFill>
                <a:latin typeface="Arial" panose="020B0604020202020204" pitchFamily="34" charset="0"/>
                <a:cs typeface="Arial" panose="020B0604020202020204" pitchFamily="34" charset="0"/>
              </a:rPr>
              <a:t>et je souhaite mourir et j’implore de l’aide ;</a:t>
            </a:r>
          </a:p>
          <a:p>
            <a:r>
              <a:rPr lang="fr-FR" altLang="fr-FR" sz="1400" dirty="0">
                <a:solidFill>
                  <a:schemeClr val="bg1">
                    <a:lumMod val="50000"/>
                  </a:schemeClr>
                </a:solidFill>
                <a:latin typeface="Arial" panose="020B0604020202020204" pitchFamily="34" charset="0"/>
                <a:cs typeface="Arial" panose="020B0604020202020204" pitchFamily="34" charset="0"/>
              </a:rPr>
              <a:t>et je me hais moi-même et j’aime autrui. </a:t>
            </a:r>
          </a:p>
          <a:p>
            <a:endParaRPr lang="fr-FR" altLang="fr-FR" sz="1400" dirty="0">
              <a:solidFill>
                <a:schemeClr val="bg1">
                  <a:lumMod val="50000"/>
                </a:schemeClr>
              </a:solidFill>
              <a:latin typeface="Arial" panose="020B0604020202020204" pitchFamily="34" charset="0"/>
              <a:cs typeface="Arial" panose="020B0604020202020204" pitchFamily="34" charset="0"/>
            </a:endParaRPr>
          </a:p>
          <a:p>
            <a:r>
              <a:rPr lang="fr-FR" altLang="fr-FR" sz="1400" dirty="0">
                <a:solidFill>
                  <a:schemeClr val="bg1">
                    <a:lumMod val="50000"/>
                  </a:schemeClr>
                </a:solidFill>
                <a:latin typeface="Arial" panose="020B0604020202020204" pitchFamily="34" charset="0"/>
                <a:cs typeface="Arial" panose="020B0604020202020204" pitchFamily="34" charset="0"/>
              </a:rPr>
              <a:t>De douleur me repais, tout en pleurant je ris ;</a:t>
            </a:r>
          </a:p>
          <a:p>
            <a:r>
              <a:rPr lang="fr-FR" altLang="fr-FR" sz="1400" dirty="0">
                <a:solidFill>
                  <a:schemeClr val="bg1">
                    <a:lumMod val="50000"/>
                  </a:schemeClr>
                </a:solidFill>
                <a:latin typeface="Arial" panose="020B0604020202020204" pitchFamily="34" charset="0"/>
                <a:cs typeface="Arial" panose="020B0604020202020204" pitchFamily="34" charset="0"/>
              </a:rPr>
              <a:t>mort et vie me déplaisent pareillement :</a:t>
            </a:r>
          </a:p>
          <a:p>
            <a:r>
              <a:rPr lang="fr-FR" altLang="fr-FR" sz="1400" dirty="0">
                <a:solidFill>
                  <a:schemeClr val="bg1">
                    <a:lumMod val="50000"/>
                  </a:schemeClr>
                </a:solidFill>
                <a:latin typeface="Arial" panose="020B0604020202020204" pitchFamily="34" charset="0"/>
                <a:cs typeface="Arial" panose="020B0604020202020204" pitchFamily="34" charset="0"/>
              </a:rPr>
              <a:t>voilà l’état où suis pour vous, madame.</a:t>
            </a:r>
          </a:p>
        </p:txBody>
      </p:sp>
      <p:sp>
        <p:nvSpPr>
          <p:cNvPr id="10" name="Rectangle 9">
            <a:extLst>
              <a:ext uri="{FF2B5EF4-FFF2-40B4-BE49-F238E27FC236}">
                <a16:creationId xmlns:a16="http://schemas.microsoft.com/office/drawing/2014/main" id="{79CD34EF-F261-FF2A-8A8C-FF952BBA3F94}"/>
              </a:ext>
            </a:extLst>
          </p:cNvPr>
          <p:cNvSpPr/>
          <p:nvPr/>
        </p:nvSpPr>
        <p:spPr>
          <a:xfrm>
            <a:off x="0" y="9515959"/>
            <a:ext cx="1813302" cy="39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space réservé du numéro de diapositive 12">
            <a:extLst>
              <a:ext uri="{FF2B5EF4-FFF2-40B4-BE49-F238E27FC236}">
                <a16:creationId xmlns:a16="http://schemas.microsoft.com/office/drawing/2014/main" id="{448A8C29-7756-95F2-FD72-30C8F3F7FB09}"/>
              </a:ext>
            </a:extLst>
          </p:cNvPr>
          <p:cNvSpPr>
            <a:spLocks noGrp="1"/>
          </p:cNvSpPr>
          <p:nvPr>
            <p:ph type="sldNum" sz="quarter" idx="12"/>
          </p:nvPr>
        </p:nvSpPr>
        <p:spPr/>
        <p:txBody>
          <a:bodyPr/>
          <a:lstStyle/>
          <a:p>
            <a:fld id="{CB94F6F6-573B-4A4A-91CB-5548FE4B89B6}" type="slidenum">
              <a:rPr lang="en-GB" smtClean="0"/>
              <a:t>9</a:t>
            </a:fld>
            <a:endParaRPr lang="en-GB"/>
          </a:p>
        </p:txBody>
      </p:sp>
    </p:spTree>
    <p:extLst>
      <p:ext uri="{BB962C8B-B14F-4D97-AF65-F5344CB8AC3E}">
        <p14:creationId xmlns:p14="http://schemas.microsoft.com/office/powerpoint/2010/main" val="54041997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3954</Words>
  <Application>Microsoft Office PowerPoint</Application>
  <PresentationFormat>Format A4 (210 x 297 mm)</PresentationFormat>
  <Paragraphs>501</Paragraphs>
  <Slides>18</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arial</vt:lpstr>
      <vt:lpstr>Calibri</vt:lpstr>
      <vt:lpstr>Calibri Light</vt:lpstr>
      <vt:lpstr>Courier New</vt:lpstr>
      <vt:lpstr>Roboto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Cheung, Michael</dc:creator>
  <cp:lastModifiedBy>Cheung, Michael</cp:lastModifiedBy>
  <cp:revision>4</cp:revision>
  <dcterms:created xsi:type="dcterms:W3CDTF">2024-04-27T20:38:42Z</dcterms:created>
  <dcterms:modified xsi:type="dcterms:W3CDTF">2024-04-27T21:19:57Z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c7518b-98a6-4290-b9be-c81204273c2e_Enabled">
    <vt:lpwstr>true</vt:lpwstr>
  </property>
  <property fmtid="{D5CDD505-2E9C-101B-9397-08002B2CF9AE}" pid="3" name="MSIP_Label_6cc7518b-98a6-4290-b9be-c81204273c2e_SetDate">
    <vt:lpwstr>2024-04-27T21:11:44Z</vt:lpwstr>
  </property>
  <property fmtid="{D5CDD505-2E9C-101B-9397-08002B2CF9AE}" pid="4" name="MSIP_Label_6cc7518b-98a6-4290-b9be-c81204273c2e_Method">
    <vt:lpwstr>Privileged</vt:lpwstr>
  </property>
  <property fmtid="{D5CDD505-2E9C-101B-9397-08002B2CF9AE}" pid="5" name="MSIP_Label_6cc7518b-98a6-4290-b9be-c81204273c2e_Name">
    <vt:lpwstr>Public</vt:lpwstr>
  </property>
  <property fmtid="{D5CDD505-2E9C-101B-9397-08002B2CF9AE}" pid="6" name="MSIP_Label_6cc7518b-98a6-4290-b9be-c81204273c2e_SiteId">
    <vt:lpwstr>3d438f08-e047-4f9a-a191-69dd7cce14ea</vt:lpwstr>
  </property>
  <property fmtid="{D5CDD505-2E9C-101B-9397-08002B2CF9AE}" pid="7" name="MSIP_Label_6cc7518b-98a6-4290-b9be-c81204273c2e_ActionId">
    <vt:lpwstr>5fa28d7d-c8b2-41cd-99d0-e055bc0f29ac</vt:lpwstr>
  </property>
  <property fmtid="{D5CDD505-2E9C-101B-9397-08002B2CF9AE}" pid="8" name="MSIP_Label_6cc7518b-98a6-4290-b9be-c81204273c2e_ContentBits">
    <vt:lpwstr>2</vt:lpwstr>
  </property>
  <property fmtid="{D5CDD505-2E9C-101B-9397-08002B2CF9AE}" pid="9" name="ClassificationContentMarkingFooterLocations">
    <vt:lpwstr>Thème Office:8</vt:lpwstr>
  </property>
  <property fmtid="{D5CDD505-2E9C-101B-9397-08002B2CF9AE}" pid="10" name="ClassificationContentMarkingFooterText">
    <vt:lpwstr>For Public Use - Public</vt:lpwstr>
  </property>
</Properties>
</file>